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8" r:id="rId1"/>
  </p:sldMasterIdLst>
  <p:notesMasterIdLst>
    <p:notesMasterId r:id="rId15"/>
  </p:notesMasterIdLst>
  <p:handoutMasterIdLst>
    <p:handoutMasterId r:id="rId16"/>
  </p:handoutMasterIdLst>
  <p:sldIdLst>
    <p:sldId id="256" r:id="rId2"/>
    <p:sldId id="257" r:id="rId3"/>
    <p:sldId id="267" r:id="rId4"/>
    <p:sldId id="261" r:id="rId5"/>
    <p:sldId id="266" r:id="rId6"/>
    <p:sldId id="274" r:id="rId7"/>
    <p:sldId id="262" r:id="rId8"/>
    <p:sldId id="273" r:id="rId9"/>
    <p:sldId id="269" r:id="rId10"/>
    <p:sldId id="258" r:id="rId11"/>
    <p:sldId id="263" r:id="rId12"/>
    <p:sldId id="272" r:id="rId13"/>
    <p:sldId id="268" r:id="rId14"/>
  </p:sldIdLst>
  <p:sldSz cx="9144000" cy="6858000" type="screen4x3"/>
  <p:notesSz cx="7099300" cy="10234613"/>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77753F02-F3BA-48EA-9D12-946B07F1F556}">
          <p14:sldIdLst>
            <p14:sldId id="256"/>
          </p14:sldIdLst>
        </p14:section>
        <p14:section name="Abschnitt ohne Titel" id="{67CC8CAB-25CB-4B5F-A18F-D3B6374B47E0}">
          <p14:sldIdLst>
            <p14:sldId id="257"/>
            <p14:sldId id="267"/>
            <p14:sldId id="261"/>
            <p14:sldId id="266"/>
            <p14:sldId id="274"/>
            <p14:sldId id="262"/>
            <p14:sldId id="273"/>
            <p14:sldId id="269"/>
            <p14:sldId id="258"/>
            <p14:sldId id="263"/>
            <p14:sldId id="272"/>
            <p14:sldId id="268"/>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223" userDrawn="1">
          <p15:clr>
            <a:srgbClr val="A4A3A4"/>
          </p15:clr>
        </p15:guide>
        <p15:guide id="2" pos="2236"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eben, Tina" initials="LT" lastIdx="1" clrIdx="0">
    <p:extLst>
      <p:ext uri="{19B8F6BF-5375-455C-9EA6-DF929625EA0E}">
        <p15:presenceInfo xmlns:p15="http://schemas.microsoft.com/office/powerpoint/2012/main" userId="Lueben, Tin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49D3A"/>
    <a:srgbClr val="FCBB0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3103" autoAdjust="0"/>
  </p:normalViewPr>
  <p:slideViewPr>
    <p:cSldViewPr>
      <p:cViewPr varScale="1">
        <p:scale>
          <a:sx n="115" d="100"/>
          <a:sy n="115" d="100"/>
        </p:scale>
        <p:origin x="1476" y="102"/>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notesViewPr>
    <p:cSldViewPr>
      <p:cViewPr varScale="1">
        <p:scale>
          <a:sx n="81" d="100"/>
          <a:sy n="81" d="100"/>
        </p:scale>
        <p:origin x="-3972" y="-102"/>
      </p:cViewPr>
      <p:guideLst>
        <p:guide orient="horz" pos="3223"/>
        <p:guide pos="223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Arbeitsblat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Tabelle1!$B$1</c:f>
              <c:strCache>
                <c:ptCount val="1"/>
                <c:pt idx="0">
                  <c:v>geprüfte JA 2022</c:v>
                </c:pt>
              </c:strCache>
            </c:strRef>
          </c:tx>
          <c:dPt>
            <c:idx val="0"/>
            <c:bubble3D val="0"/>
            <c:spPr>
              <a:gradFill rotWithShape="1">
                <a:gsLst>
                  <a:gs pos="0">
                    <a:schemeClr val="accent1"/>
                  </a:gs>
                  <a:gs pos="100000">
                    <a:schemeClr val="accent1">
                      <a:shade val="75000"/>
                      <a:satMod val="120000"/>
                      <a:lumMod val="90000"/>
                    </a:schemeClr>
                  </a:gs>
                </a:gsLst>
                <a:lin ang="5400000" scaled="0"/>
              </a:gradFill>
              <a:ln>
                <a:noFill/>
              </a:ln>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prstMaterial="metal">
                <a:bevelT w="101600" h="25400" prst="softRound"/>
                <a:contourClr>
                  <a:scrgbClr r="0" g="0" b="0">
                    <a:shade val="30000"/>
                  </a:scrgbClr>
                </a:contourClr>
              </a:sp3d>
            </c:spPr>
            <c:extLst>
              <c:ext xmlns:c16="http://schemas.microsoft.com/office/drawing/2014/chart" uri="{C3380CC4-5D6E-409C-BE32-E72D297353CC}">
                <c16:uniqueId val="{00000001-4984-45E9-83FC-23613FE54C35}"/>
              </c:ext>
            </c:extLst>
          </c:dPt>
          <c:dPt>
            <c:idx val="1"/>
            <c:bubble3D val="0"/>
            <c:spPr>
              <a:gradFill rotWithShape="1">
                <a:gsLst>
                  <a:gs pos="0">
                    <a:schemeClr val="accent2"/>
                  </a:gs>
                  <a:gs pos="100000">
                    <a:schemeClr val="accent2">
                      <a:shade val="75000"/>
                      <a:satMod val="120000"/>
                      <a:lumMod val="90000"/>
                    </a:schemeClr>
                  </a:gs>
                </a:gsLst>
                <a:lin ang="5400000" scaled="0"/>
              </a:gradFill>
              <a:ln>
                <a:noFill/>
              </a:ln>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prstMaterial="metal">
                <a:bevelT w="101600" h="25400" prst="softRound"/>
                <a:contourClr>
                  <a:scrgbClr r="0" g="0" b="0">
                    <a:shade val="30000"/>
                  </a:scrgbClr>
                </a:contourClr>
              </a:sp3d>
            </c:spPr>
            <c:extLst>
              <c:ext xmlns:c16="http://schemas.microsoft.com/office/drawing/2014/chart" uri="{C3380CC4-5D6E-409C-BE32-E72D297353CC}">
                <c16:uniqueId val="{00000003-4984-45E9-83FC-23613FE54C35}"/>
              </c:ext>
            </c:extLst>
          </c:dPt>
          <c:dPt>
            <c:idx val="2"/>
            <c:bubble3D val="0"/>
            <c:spPr>
              <a:gradFill rotWithShape="1">
                <a:gsLst>
                  <a:gs pos="0">
                    <a:schemeClr val="accent3"/>
                  </a:gs>
                  <a:gs pos="100000">
                    <a:schemeClr val="accent3">
                      <a:shade val="75000"/>
                      <a:satMod val="120000"/>
                      <a:lumMod val="90000"/>
                    </a:schemeClr>
                  </a:gs>
                </a:gsLst>
                <a:lin ang="5400000" scaled="0"/>
              </a:gradFill>
              <a:ln>
                <a:noFill/>
              </a:ln>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prstMaterial="metal">
                <a:bevelT w="101600" h="25400" prst="softRound"/>
                <a:contourClr>
                  <a:scrgbClr r="0" g="0" b="0">
                    <a:shade val="30000"/>
                  </a:scrgbClr>
                </a:contourClr>
              </a:sp3d>
            </c:spPr>
            <c:extLst>
              <c:ext xmlns:c16="http://schemas.microsoft.com/office/drawing/2014/chart" uri="{C3380CC4-5D6E-409C-BE32-E72D297353CC}">
                <c16:uniqueId val="{00000001-AE8C-4345-9BD3-36776439C496}"/>
              </c:ext>
            </c:extLst>
          </c:dPt>
          <c:dPt>
            <c:idx val="3"/>
            <c:bubble3D val="0"/>
            <c:spPr>
              <a:gradFill rotWithShape="1">
                <a:gsLst>
                  <a:gs pos="0">
                    <a:schemeClr val="accent4"/>
                  </a:gs>
                  <a:gs pos="100000">
                    <a:schemeClr val="accent4">
                      <a:shade val="75000"/>
                      <a:satMod val="120000"/>
                      <a:lumMod val="90000"/>
                    </a:schemeClr>
                  </a:gs>
                </a:gsLst>
                <a:lin ang="5400000" scaled="0"/>
              </a:gradFill>
              <a:ln>
                <a:noFill/>
              </a:ln>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prstMaterial="metal">
                <a:bevelT w="101600" h="25400" prst="softRound"/>
                <a:contourClr>
                  <a:scrgbClr r="0" g="0" b="0">
                    <a:shade val="30000"/>
                  </a:scrgbClr>
                </a:contourClr>
              </a:sp3d>
            </c:spPr>
            <c:extLst>
              <c:ext xmlns:c16="http://schemas.microsoft.com/office/drawing/2014/chart" uri="{C3380CC4-5D6E-409C-BE32-E72D297353CC}">
                <c16:uniqueId val="{00000007-4984-45E9-83FC-23613FE54C35}"/>
              </c:ext>
            </c:extLst>
          </c:dPt>
          <c:dPt>
            <c:idx val="4"/>
            <c:bubble3D val="0"/>
            <c:spPr>
              <a:gradFill rotWithShape="1">
                <a:gsLst>
                  <a:gs pos="0">
                    <a:schemeClr val="accent5"/>
                  </a:gs>
                  <a:gs pos="100000">
                    <a:schemeClr val="accent5">
                      <a:shade val="75000"/>
                      <a:satMod val="120000"/>
                      <a:lumMod val="90000"/>
                    </a:schemeClr>
                  </a:gs>
                </a:gsLst>
                <a:lin ang="5400000" scaled="0"/>
              </a:gradFill>
              <a:ln>
                <a:noFill/>
              </a:ln>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prstMaterial="metal">
                <a:bevelT w="101600" h="25400" prst="softRound"/>
                <a:contourClr>
                  <a:scrgbClr r="0" g="0" b="0">
                    <a:shade val="30000"/>
                  </a:scrgbClr>
                </a:contourClr>
              </a:sp3d>
            </c:spPr>
            <c:extLst>
              <c:ext xmlns:c16="http://schemas.microsoft.com/office/drawing/2014/chart" uri="{C3380CC4-5D6E-409C-BE32-E72D297353CC}">
                <c16:uniqueId val="{00000009-4984-45E9-83FC-23613FE54C35}"/>
              </c:ext>
            </c:extLst>
          </c:dPt>
          <c:dPt>
            <c:idx val="5"/>
            <c:bubble3D val="0"/>
            <c:spPr>
              <a:gradFill rotWithShape="1">
                <a:gsLst>
                  <a:gs pos="0">
                    <a:schemeClr val="accent6"/>
                  </a:gs>
                  <a:gs pos="100000">
                    <a:schemeClr val="accent6">
                      <a:shade val="75000"/>
                      <a:satMod val="120000"/>
                      <a:lumMod val="90000"/>
                    </a:schemeClr>
                  </a:gs>
                </a:gsLst>
                <a:lin ang="5400000" scaled="0"/>
              </a:gradFill>
              <a:ln>
                <a:noFill/>
              </a:ln>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prstMaterial="metal">
                <a:bevelT w="101600" h="25400" prst="softRound"/>
                <a:contourClr>
                  <a:scrgbClr r="0" g="0" b="0">
                    <a:shade val="30000"/>
                  </a:scrgbClr>
                </a:contourClr>
              </a:sp3d>
            </c:spPr>
            <c:extLst>
              <c:ext xmlns:c16="http://schemas.microsoft.com/office/drawing/2014/chart" uri="{C3380CC4-5D6E-409C-BE32-E72D297353CC}">
                <c16:uniqueId val="{0000000B-4984-45E9-83FC-23613FE54C35}"/>
              </c:ext>
            </c:extLst>
          </c:dPt>
          <c:dLbls>
            <c:dLbl>
              <c:idx val="2"/>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FF0000"/>
                      </a:solidFill>
                      <a:latin typeface="+mn-lt"/>
                      <a:ea typeface="+mn-ea"/>
                      <a:cs typeface="+mn-cs"/>
                    </a:defRPr>
                  </a:pPr>
                  <a:endParaRPr lang="de-DE"/>
                </a:p>
              </c:txPr>
              <c:dLblPos val="outEnd"/>
              <c:showLegendKey val="0"/>
              <c:showVal val="1"/>
              <c:showCatName val="1"/>
              <c:showSerName val="0"/>
              <c:showPercent val="0"/>
              <c:showBubbleSize val="0"/>
              <c:extLst>
                <c:ext xmlns:c16="http://schemas.microsoft.com/office/drawing/2014/chart" uri="{C3380CC4-5D6E-409C-BE32-E72D297353CC}">
                  <c16:uniqueId val="{00000001-AE8C-4345-9BD3-36776439C496}"/>
                </c:ext>
              </c:extLst>
            </c:dLbl>
            <c:dLbl>
              <c:idx val="5"/>
              <c:layout>
                <c:manualLayout>
                  <c:x val="6.9337086399262685E-2"/>
                  <c:y val="0"/>
                </c:manualLayout>
              </c:layout>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B-4984-45E9-83FC-23613FE54C35}"/>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de-DE"/>
              </a:p>
            </c:txPr>
            <c:dLblPos val="outEnd"/>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Tabelle1!$A$2:$A$7</c:f>
              <c:strCache>
                <c:ptCount val="5"/>
                <c:pt idx="0">
                  <c:v>Gemeinde Rietzneuendorf-Staakow</c:v>
                </c:pt>
                <c:pt idx="1">
                  <c:v>Gemeinde Krausnick-Groß Wasserburg</c:v>
                </c:pt>
                <c:pt idx="2">
                  <c:v>Gemeinde Schönwald</c:v>
                </c:pt>
                <c:pt idx="3">
                  <c:v>Gemeinde Schlepzig</c:v>
                </c:pt>
                <c:pt idx="4">
                  <c:v>Gemeinde Unterpsreewald</c:v>
                </c:pt>
              </c:strCache>
            </c:strRef>
          </c:cat>
          <c:val>
            <c:numRef>
              <c:f>Tabelle1!$B$2:$B$7</c:f>
              <c:numCache>
                <c:formatCode>General</c:formatCode>
                <c:ptCount val="6"/>
                <c:pt idx="0">
                  <c:v>8</c:v>
                </c:pt>
                <c:pt idx="1">
                  <c:v>7</c:v>
                </c:pt>
                <c:pt idx="2">
                  <c:v>2</c:v>
                </c:pt>
                <c:pt idx="3">
                  <c:v>8</c:v>
                </c:pt>
                <c:pt idx="4">
                  <c:v>3</c:v>
                </c:pt>
              </c:numCache>
            </c:numRef>
          </c:val>
          <c:extLst>
            <c:ext xmlns:c16="http://schemas.microsoft.com/office/drawing/2014/chart" uri="{C3380CC4-5D6E-409C-BE32-E72D297353CC}">
              <c16:uniqueId val="{00000000-AE8C-4345-9BD3-36776439C496}"/>
            </c:ext>
          </c:extLst>
        </c:ser>
        <c:dLbls>
          <c:dLblPos val="outEnd"/>
          <c:showLegendKey val="0"/>
          <c:showVal val="0"/>
          <c:showCatName val="1"/>
          <c:showSerName val="0"/>
          <c:showPercent val="0"/>
          <c:showBubbleSize val="0"/>
          <c:showLeaderLines val="1"/>
        </c:dLbls>
      </c:pie3DChart>
      <c:spPr>
        <a:noFill/>
        <a:ln>
          <a:noFill/>
        </a:ln>
        <a:effectLst/>
      </c:spPr>
    </c:plotArea>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45">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3077137" cy="512304"/>
          </a:xfrm>
          <a:prstGeom prst="rect">
            <a:avLst/>
          </a:prstGeom>
        </p:spPr>
        <p:txBody>
          <a:bodyPr vert="horz" lIns="94759" tIns="47379" rIns="94759" bIns="47379" rtlCol="0"/>
          <a:lstStyle>
            <a:lvl1pPr algn="l">
              <a:defRPr sz="1200"/>
            </a:lvl1pPr>
          </a:lstStyle>
          <a:p>
            <a:endParaRPr lang="de-DE"/>
          </a:p>
        </p:txBody>
      </p:sp>
      <p:sp>
        <p:nvSpPr>
          <p:cNvPr id="3" name="Datumsplatzhalter 2"/>
          <p:cNvSpPr>
            <a:spLocks noGrp="1"/>
          </p:cNvSpPr>
          <p:nvPr>
            <p:ph type="dt" sz="quarter" idx="1"/>
          </p:nvPr>
        </p:nvSpPr>
        <p:spPr>
          <a:xfrm>
            <a:off x="4020506" y="0"/>
            <a:ext cx="3077137" cy="512304"/>
          </a:xfrm>
          <a:prstGeom prst="rect">
            <a:avLst/>
          </a:prstGeom>
        </p:spPr>
        <p:txBody>
          <a:bodyPr vert="horz" lIns="94759" tIns="47379" rIns="94759" bIns="47379" rtlCol="0"/>
          <a:lstStyle>
            <a:lvl1pPr algn="r">
              <a:defRPr sz="1200"/>
            </a:lvl1pPr>
          </a:lstStyle>
          <a:p>
            <a:fld id="{61DA364A-DE2B-4669-A552-CDCDE1A68736}" type="datetimeFigureOut">
              <a:rPr lang="de-DE" smtClean="0"/>
              <a:t>08.03.2023</a:t>
            </a:fld>
            <a:endParaRPr lang="de-DE"/>
          </a:p>
        </p:txBody>
      </p:sp>
      <p:sp>
        <p:nvSpPr>
          <p:cNvPr id="4" name="Fußzeilenplatzhalter 3"/>
          <p:cNvSpPr>
            <a:spLocks noGrp="1"/>
          </p:cNvSpPr>
          <p:nvPr>
            <p:ph type="ftr" sz="quarter" idx="2"/>
          </p:nvPr>
        </p:nvSpPr>
        <p:spPr>
          <a:xfrm>
            <a:off x="0" y="9720674"/>
            <a:ext cx="3077137" cy="512303"/>
          </a:xfrm>
          <a:prstGeom prst="rect">
            <a:avLst/>
          </a:prstGeom>
        </p:spPr>
        <p:txBody>
          <a:bodyPr vert="horz" lIns="94759" tIns="47379" rIns="94759" bIns="47379" rtlCol="0" anchor="b"/>
          <a:lstStyle>
            <a:lvl1pPr algn="l">
              <a:defRPr sz="1200"/>
            </a:lvl1pPr>
          </a:lstStyle>
          <a:p>
            <a:r>
              <a:rPr lang="de-DE" smtClean="0"/>
              <a:t>Amt Unterspreewald</a:t>
            </a:r>
            <a:endParaRPr lang="de-DE"/>
          </a:p>
        </p:txBody>
      </p:sp>
      <p:sp>
        <p:nvSpPr>
          <p:cNvPr id="5" name="Foliennummernplatzhalter 4"/>
          <p:cNvSpPr>
            <a:spLocks noGrp="1"/>
          </p:cNvSpPr>
          <p:nvPr>
            <p:ph type="sldNum" sz="quarter" idx="3"/>
          </p:nvPr>
        </p:nvSpPr>
        <p:spPr>
          <a:xfrm>
            <a:off x="4020506" y="9720674"/>
            <a:ext cx="3077137" cy="512303"/>
          </a:xfrm>
          <a:prstGeom prst="rect">
            <a:avLst/>
          </a:prstGeom>
        </p:spPr>
        <p:txBody>
          <a:bodyPr vert="horz" lIns="94759" tIns="47379" rIns="94759" bIns="47379" rtlCol="0" anchor="b"/>
          <a:lstStyle>
            <a:lvl1pPr algn="r">
              <a:defRPr sz="1200"/>
            </a:lvl1pPr>
          </a:lstStyle>
          <a:p>
            <a:fld id="{EBDFB702-FF6E-4D8A-BFC9-0140587CAA18}" type="slidenum">
              <a:rPr lang="de-DE" smtClean="0"/>
              <a:t>‹Nr.›</a:t>
            </a:fld>
            <a:endParaRPr lang="de-DE"/>
          </a:p>
        </p:txBody>
      </p:sp>
    </p:spTree>
    <p:extLst>
      <p:ext uri="{BB962C8B-B14F-4D97-AF65-F5344CB8AC3E}">
        <p14:creationId xmlns:p14="http://schemas.microsoft.com/office/powerpoint/2010/main" val="70688311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2" y="1"/>
            <a:ext cx="3076363" cy="511731"/>
          </a:xfrm>
          <a:prstGeom prst="rect">
            <a:avLst/>
          </a:prstGeom>
        </p:spPr>
        <p:txBody>
          <a:bodyPr vert="horz" lIns="94759" tIns="47379" rIns="94759" bIns="47379" rtlCol="0"/>
          <a:lstStyle>
            <a:lvl1pPr algn="l">
              <a:defRPr sz="1200"/>
            </a:lvl1pPr>
          </a:lstStyle>
          <a:p>
            <a:endParaRPr lang="de-DE"/>
          </a:p>
        </p:txBody>
      </p:sp>
      <p:sp>
        <p:nvSpPr>
          <p:cNvPr id="3" name="Datumsplatzhalter 2"/>
          <p:cNvSpPr>
            <a:spLocks noGrp="1"/>
          </p:cNvSpPr>
          <p:nvPr>
            <p:ph type="dt" idx="1"/>
          </p:nvPr>
        </p:nvSpPr>
        <p:spPr>
          <a:xfrm>
            <a:off x="4021296" y="1"/>
            <a:ext cx="3076363" cy="511731"/>
          </a:xfrm>
          <a:prstGeom prst="rect">
            <a:avLst/>
          </a:prstGeom>
        </p:spPr>
        <p:txBody>
          <a:bodyPr vert="horz" lIns="94759" tIns="47379" rIns="94759" bIns="47379" rtlCol="0"/>
          <a:lstStyle>
            <a:lvl1pPr algn="r">
              <a:defRPr sz="1200"/>
            </a:lvl1pPr>
          </a:lstStyle>
          <a:p>
            <a:fld id="{50A545A1-87C8-4629-9FA6-EFFE4105992A}" type="datetimeFigureOut">
              <a:rPr lang="de-DE" smtClean="0"/>
              <a:t>08.03.2023</a:t>
            </a:fld>
            <a:endParaRPr lang="de-DE"/>
          </a:p>
        </p:txBody>
      </p:sp>
      <p:sp>
        <p:nvSpPr>
          <p:cNvPr id="4" name="Folienbildplatzhalter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4759" tIns="47379" rIns="94759" bIns="47379" rtlCol="0" anchor="ctr"/>
          <a:lstStyle/>
          <a:p>
            <a:endParaRPr lang="de-DE"/>
          </a:p>
        </p:txBody>
      </p:sp>
      <p:sp>
        <p:nvSpPr>
          <p:cNvPr id="5" name="Notizenplatzhalter 4"/>
          <p:cNvSpPr>
            <a:spLocks noGrp="1"/>
          </p:cNvSpPr>
          <p:nvPr>
            <p:ph type="body" sz="quarter" idx="3"/>
          </p:nvPr>
        </p:nvSpPr>
        <p:spPr>
          <a:xfrm>
            <a:off x="709931" y="4861443"/>
            <a:ext cx="5679440" cy="4605576"/>
          </a:xfrm>
          <a:prstGeom prst="rect">
            <a:avLst/>
          </a:prstGeom>
        </p:spPr>
        <p:txBody>
          <a:bodyPr vert="horz" lIns="94759" tIns="47379" rIns="94759" bIns="47379"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2" y="9721107"/>
            <a:ext cx="3076363" cy="511731"/>
          </a:xfrm>
          <a:prstGeom prst="rect">
            <a:avLst/>
          </a:prstGeom>
        </p:spPr>
        <p:txBody>
          <a:bodyPr vert="horz" lIns="94759" tIns="47379" rIns="94759" bIns="47379" rtlCol="0" anchor="b"/>
          <a:lstStyle>
            <a:lvl1pPr algn="l">
              <a:defRPr sz="1200"/>
            </a:lvl1pPr>
          </a:lstStyle>
          <a:p>
            <a:r>
              <a:rPr lang="de-DE" smtClean="0"/>
              <a:t>Amt Unterspreewald</a:t>
            </a:r>
            <a:endParaRPr lang="de-DE"/>
          </a:p>
        </p:txBody>
      </p:sp>
      <p:sp>
        <p:nvSpPr>
          <p:cNvPr id="7" name="Foliennummernplatzhalter 6"/>
          <p:cNvSpPr>
            <a:spLocks noGrp="1"/>
          </p:cNvSpPr>
          <p:nvPr>
            <p:ph type="sldNum" sz="quarter" idx="5"/>
          </p:nvPr>
        </p:nvSpPr>
        <p:spPr>
          <a:xfrm>
            <a:off x="4021296" y="9721107"/>
            <a:ext cx="3076363" cy="511731"/>
          </a:xfrm>
          <a:prstGeom prst="rect">
            <a:avLst/>
          </a:prstGeom>
        </p:spPr>
        <p:txBody>
          <a:bodyPr vert="horz" lIns="94759" tIns="47379" rIns="94759" bIns="47379" rtlCol="0" anchor="b"/>
          <a:lstStyle>
            <a:lvl1pPr algn="r">
              <a:defRPr sz="1200"/>
            </a:lvl1pPr>
          </a:lstStyle>
          <a:p>
            <a:fld id="{472BF681-B202-4B2E-87CC-8F133077F645}" type="slidenum">
              <a:rPr lang="de-DE" smtClean="0"/>
              <a:t>‹Nr.›</a:t>
            </a:fld>
            <a:endParaRPr lang="de-DE"/>
          </a:p>
        </p:txBody>
      </p:sp>
    </p:spTree>
    <p:extLst>
      <p:ext uri="{BB962C8B-B14F-4D97-AF65-F5344CB8AC3E}">
        <p14:creationId xmlns:p14="http://schemas.microsoft.com/office/powerpoint/2010/main" val="268113975"/>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de-DE" smtClean="0"/>
              <a:t>Titelmasterformat durch Klicken bearbeiten</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95DAD5E0-703A-484D-832A-F799845B7CAE}" type="datetime1">
              <a:rPr lang="de-DE" smtClean="0"/>
              <a:t>08.03.2023</a:t>
            </a:fld>
            <a:endParaRPr lang="de-DE"/>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r>
              <a:rPr lang="de-DE" smtClean="0"/>
              <a:t>Amt Unterspreewald</a:t>
            </a:r>
            <a:endParaRPr lang="de-DE" dirty="0"/>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84806E5E-75D8-4BA8-8575-63F59A8FA65A}" type="slidenum">
              <a:rPr lang="de-DE" smtClean="0"/>
              <a:t>‹Nr.›</a:t>
            </a:fld>
            <a:endParaRPr lang="de-DE"/>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2" name="Picture 2" descr="O:\_Austausch-Alle\10_Hauptamt\Wappen neues Amt Unterspreewald zur Verwendung\Farb.wm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380312" y="116632"/>
            <a:ext cx="1349150" cy="149956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a:p>
        </p:txBody>
      </p:sp>
      <p:sp>
        <p:nvSpPr>
          <p:cNvPr id="3" name="Vertical Text Placeholder 2"/>
          <p:cNvSpPr>
            <a:spLocks noGrp="1"/>
          </p:cNvSpPr>
          <p:nvPr>
            <p:ph type="body" orient="vert" idx="1"/>
          </p:nvPr>
        </p:nvSpPr>
        <p:spPr/>
        <p:txBody>
          <a:bodyPr vert="eaVert"/>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e Placeholder 3"/>
          <p:cNvSpPr>
            <a:spLocks noGrp="1"/>
          </p:cNvSpPr>
          <p:nvPr>
            <p:ph type="dt" sz="half" idx="10"/>
          </p:nvPr>
        </p:nvSpPr>
        <p:spPr/>
        <p:txBody>
          <a:bodyPr/>
          <a:lstStyle/>
          <a:p>
            <a:pPr algn="l"/>
            <a:fld id="{DA28C2C3-47EC-435F-B929-B84655806F37}" type="datetime1">
              <a:rPr lang="de-DE" smtClean="0"/>
              <a:t>08.03.2023</a:t>
            </a:fld>
            <a:endParaRPr lang="de-DE" dirty="0"/>
          </a:p>
        </p:txBody>
      </p:sp>
      <p:sp>
        <p:nvSpPr>
          <p:cNvPr id="6" name="Slide Number Placeholder 5"/>
          <p:cNvSpPr>
            <a:spLocks noGrp="1"/>
          </p:cNvSpPr>
          <p:nvPr>
            <p:ph type="sldNum" sz="quarter" idx="12"/>
          </p:nvPr>
        </p:nvSpPr>
        <p:spPr/>
        <p:txBody>
          <a:bodyPr/>
          <a:lstStyle/>
          <a:p>
            <a:fld id="{84806E5E-75D8-4BA8-8575-63F59A8FA65A}" type="slidenum">
              <a:rPr lang="de-DE" smtClean="0"/>
              <a:t>‹Nr.›</a:t>
            </a:fld>
            <a:endParaRPr lang="de-DE"/>
          </a:p>
        </p:txBody>
      </p:sp>
      <p:sp>
        <p:nvSpPr>
          <p:cNvPr id="7" name="Footer Placeholder 4"/>
          <p:cNvSpPr>
            <a:spLocks noGrp="1"/>
          </p:cNvSpPr>
          <p:nvPr>
            <p:ph type="ftr" sz="quarter" idx="11"/>
          </p:nvPr>
        </p:nvSpPr>
        <p:spPr>
          <a:xfrm>
            <a:off x="1258645" y="5852160"/>
            <a:ext cx="6884955" cy="365125"/>
          </a:xfrm>
        </p:spPr>
        <p:txBody>
          <a:bodyPr/>
          <a:lstStyle>
            <a:lvl1pPr algn="ctr">
              <a:defRPr sz="1400"/>
            </a:lvl1pPr>
          </a:lstStyle>
          <a:p>
            <a:r>
              <a:rPr lang="de-DE" dirty="0" smtClean="0"/>
              <a:t>Amt Unterspreewald</a:t>
            </a:r>
            <a:endParaRPr lang="de-DE"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de-DE" smtClean="0"/>
              <a:t>Titelmasterformat durch Klicken bearbeiten</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e Placeholder 3"/>
          <p:cNvSpPr>
            <a:spLocks noGrp="1"/>
          </p:cNvSpPr>
          <p:nvPr>
            <p:ph type="dt" sz="half" idx="10"/>
          </p:nvPr>
        </p:nvSpPr>
        <p:spPr/>
        <p:txBody>
          <a:bodyPr/>
          <a:lstStyle>
            <a:lvl1pPr algn="l">
              <a:defRPr/>
            </a:lvl1pPr>
          </a:lstStyle>
          <a:p>
            <a:fld id="{D6FC84D8-805D-409E-97AD-115B75457DD7}" type="datetime1">
              <a:rPr lang="de-DE" smtClean="0"/>
              <a:t>08.03.2023</a:t>
            </a:fld>
            <a:endParaRPr lang="de-DE" dirty="0"/>
          </a:p>
        </p:txBody>
      </p:sp>
      <p:sp>
        <p:nvSpPr>
          <p:cNvPr id="6" name="Slide Number Placeholder 5"/>
          <p:cNvSpPr>
            <a:spLocks noGrp="1"/>
          </p:cNvSpPr>
          <p:nvPr>
            <p:ph type="sldNum" sz="quarter" idx="12"/>
          </p:nvPr>
        </p:nvSpPr>
        <p:spPr/>
        <p:txBody>
          <a:bodyPr/>
          <a:lstStyle/>
          <a:p>
            <a:fld id="{84806E5E-75D8-4BA8-8575-63F59A8FA65A}" type="slidenum">
              <a:rPr lang="de-DE" smtClean="0"/>
              <a:t>‹Nr.›</a:t>
            </a:fld>
            <a:endParaRPr lang="de-DE"/>
          </a:p>
        </p:txBody>
      </p:sp>
      <p:sp>
        <p:nvSpPr>
          <p:cNvPr id="7" name="Footer Placeholder 4"/>
          <p:cNvSpPr>
            <a:spLocks noGrp="1"/>
          </p:cNvSpPr>
          <p:nvPr>
            <p:ph type="ftr" sz="quarter" idx="11"/>
          </p:nvPr>
        </p:nvSpPr>
        <p:spPr>
          <a:xfrm>
            <a:off x="1258645" y="5852160"/>
            <a:ext cx="6884955" cy="365125"/>
          </a:xfrm>
        </p:spPr>
        <p:txBody>
          <a:bodyPr/>
          <a:lstStyle>
            <a:lvl1pPr algn="ctr">
              <a:defRPr sz="1400"/>
            </a:lvl1pPr>
          </a:lstStyle>
          <a:p>
            <a:r>
              <a:rPr lang="de-DE" dirty="0" smtClean="0"/>
              <a:t>Amt Unterspreewald</a:t>
            </a:r>
            <a:endParaRPr lang="de-DE"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a:p>
        </p:txBody>
      </p:sp>
      <p:sp>
        <p:nvSpPr>
          <p:cNvPr id="3" name="Content Placeholder 2"/>
          <p:cNvSpPr>
            <a:spLocks noGrp="1"/>
          </p:cNvSpPr>
          <p:nvPr>
            <p:ph idx="1"/>
          </p:nvPr>
        </p:nvSpPr>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6" name="Slide Number Placeholder 5"/>
          <p:cNvSpPr>
            <a:spLocks noGrp="1"/>
          </p:cNvSpPr>
          <p:nvPr>
            <p:ph type="sldNum" sz="quarter" idx="12"/>
          </p:nvPr>
        </p:nvSpPr>
        <p:spPr/>
        <p:txBody>
          <a:bodyPr/>
          <a:lstStyle/>
          <a:p>
            <a:fld id="{84806E5E-75D8-4BA8-8575-63F59A8FA65A}" type="slidenum">
              <a:rPr lang="de-DE" smtClean="0"/>
              <a:t>‹Nr.›</a:t>
            </a:fld>
            <a:endParaRPr lang="de-DE" dirty="0"/>
          </a:p>
        </p:txBody>
      </p:sp>
      <p:sp>
        <p:nvSpPr>
          <p:cNvPr id="5" name="Footer Placeholder 4"/>
          <p:cNvSpPr>
            <a:spLocks noGrp="1"/>
          </p:cNvSpPr>
          <p:nvPr>
            <p:ph type="ftr" sz="quarter" idx="11"/>
          </p:nvPr>
        </p:nvSpPr>
        <p:spPr>
          <a:xfrm>
            <a:off x="1043490" y="5852160"/>
            <a:ext cx="7100110" cy="365125"/>
          </a:xfrm>
        </p:spPr>
        <p:txBody>
          <a:bodyPr/>
          <a:lstStyle>
            <a:lvl1pPr algn="ctr">
              <a:defRPr sz="1400"/>
            </a:lvl1pPr>
          </a:lstStyle>
          <a:p>
            <a:r>
              <a:rPr lang="de-DE" dirty="0" smtClean="0"/>
              <a:t>Amt Unterspreewald</a:t>
            </a:r>
            <a:endParaRPr lang="de-DE" dirty="0"/>
          </a:p>
        </p:txBody>
      </p:sp>
      <p:sp>
        <p:nvSpPr>
          <p:cNvPr id="4" name="Date Placeholder 3"/>
          <p:cNvSpPr>
            <a:spLocks noGrp="1"/>
          </p:cNvSpPr>
          <p:nvPr>
            <p:ph type="dt" sz="half" idx="10"/>
          </p:nvPr>
        </p:nvSpPr>
        <p:spPr/>
        <p:txBody>
          <a:bodyPr/>
          <a:lstStyle/>
          <a:p>
            <a:pPr algn="l"/>
            <a:fld id="{A000CA12-B50C-443D-A182-9B78D1DDE356}" type="datetime1">
              <a:rPr lang="de-DE" smtClean="0"/>
              <a:t>08.03.2023</a:t>
            </a:fld>
            <a:endParaRPr lang="de-DE"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de-DE" smtClean="0"/>
              <a:t>Titelmasterformat durch Klicken bearbeiten</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Formatvorlagen des Textmasters bearbeiten</a:t>
            </a:r>
          </a:p>
        </p:txBody>
      </p:sp>
      <p:sp>
        <p:nvSpPr>
          <p:cNvPr id="4" name="Date Placeholder 3"/>
          <p:cNvSpPr>
            <a:spLocks noGrp="1"/>
          </p:cNvSpPr>
          <p:nvPr>
            <p:ph type="dt" sz="half" idx="10"/>
          </p:nvPr>
        </p:nvSpPr>
        <p:spPr/>
        <p:txBody>
          <a:bodyPr/>
          <a:lstStyle/>
          <a:p>
            <a:pPr algn="l"/>
            <a:fld id="{9658EDB7-25D8-4CAB-A8B2-F508190DB8FF}" type="datetime1">
              <a:rPr lang="de-DE" smtClean="0"/>
              <a:t>08.03.2023</a:t>
            </a:fld>
            <a:endParaRPr lang="de-DE" dirty="0"/>
          </a:p>
        </p:txBody>
      </p:sp>
      <p:sp>
        <p:nvSpPr>
          <p:cNvPr id="5" name="Footer Placeholder 4"/>
          <p:cNvSpPr>
            <a:spLocks noGrp="1"/>
          </p:cNvSpPr>
          <p:nvPr>
            <p:ph type="ftr" sz="quarter" idx="11"/>
          </p:nvPr>
        </p:nvSpPr>
        <p:spPr>
          <a:xfrm>
            <a:off x="1258645" y="5852160"/>
            <a:ext cx="6884955" cy="365125"/>
          </a:xfrm>
        </p:spPr>
        <p:txBody>
          <a:bodyPr/>
          <a:lstStyle>
            <a:lvl1pPr algn="ctr">
              <a:defRPr sz="1400"/>
            </a:lvl1pPr>
          </a:lstStyle>
          <a:p>
            <a:r>
              <a:rPr lang="de-DE" dirty="0" smtClean="0"/>
              <a:t>Amt Unterspreewald</a:t>
            </a:r>
            <a:endParaRPr lang="de-DE" dirty="0"/>
          </a:p>
        </p:txBody>
      </p:sp>
      <p:sp>
        <p:nvSpPr>
          <p:cNvPr id="6" name="Slide Number Placeholder 5"/>
          <p:cNvSpPr>
            <a:spLocks noGrp="1"/>
          </p:cNvSpPr>
          <p:nvPr>
            <p:ph type="sldNum" sz="quarter" idx="12"/>
          </p:nvPr>
        </p:nvSpPr>
        <p:spPr/>
        <p:txBody>
          <a:bodyPr/>
          <a:lstStyle/>
          <a:p>
            <a:fld id="{84806E5E-75D8-4BA8-8575-63F59A8FA65A}" type="slidenum">
              <a:rPr lang="de-DE" smtClean="0"/>
              <a:t>‹Nr.›</a:t>
            </a:fld>
            <a:endParaRPr lang="de-DE"/>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a:p>
        </p:txBody>
      </p:sp>
      <p:sp>
        <p:nvSpPr>
          <p:cNvPr id="5" name="Date Placeholder 4"/>
          <p:cNvSpPr>
            <a:spLocks noGrp="1"/>
          </p:cNvSpPr>
          <p:nvPr>
            <p:ph type="dt" sz="half" idx="10"/>
          </p:nvPr>
        </p:nvSpPr>
        <p:spPr/>
        <p:txBody>
          <a:bodyPr/>
          <a:lstStyle/>
          <a:p>
            <a:pPr algn="l"/>
            <a:fld id="{A43216A5-3DD3-44F6-8192-0F19675E74AC}" type="datetime1">
              <a:rPr lang="de-DE" smtClean="0"/>
              <a:t>08.03.2023</a:t>
            </a:fld>
            <a:endParaRPr lang="de-DE" dirty="0"/>
          </a:p>
        </p:txBody>
      </p:sp>
      <p:sp>
        <p:nvSpPr>
          <p:cNvPr id="7" name="Slide Number Placeholder 6"/>
          <p:cNvSpPr>
            <a:spLocks noGrp="1"/>
          </p:cNvSpPr>
          <p:nvPr>
            <p:ph type="sldNum" sz="quarter" idx="12"/>
          </p:nvPr>
        </p:nvSpPr>
        <p:spPr/>
        <p:txBody>
          <a:bodyPr/>
          <a:lstStyle/>
          <a:p>
            <a:fld id="{84806E5E-75D8-4BA8-8575-63F59A8FA65A}" type="slidenum">
              <a:rPr lang="de-DE" smtClean="0"/>
              <a:t>‹Nr.›</a:t>
            </a:fld>
            <a:endParaRPr lang="de-DE"/>
          </a:p>
        </p:txBody>
      </p:sp>
      <p:sp>
        <p:nvSpPr>
          <p:cNvPr id="9" name="Content Placeholder 8"/>
          <p:cNvSpPr>
            <a:spLocks noGrp="1"/>
          </p:cNvSpPr>
          <p:nvPr>
            <p:ph sz="quarter" idx="13"/>
          </p:nvPr>
        </p:nvSpPr>
        <p:spPr>
          <a:xfrm>
            <a:off x="1042416" y="2313432"/>
            <a:ext cx="3419856" cy="349300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8" name="Footer Placeholder 4"/>
          <p:cNvSpPr>
            <a:spLocks noGrp="1"/>
          </p:cNvSpPr>
          <p:nvPr>
            <p:ph type="ftr" sz="quarter" idx="11"/>
          </p:nvPr>
        </p:nvSpPr>
        <p:spPr>
          <a:xfrm>
            <a:off x="1258645" y="5852160"/>
            <a:ext cx="6884955" cy="365125"/>
          </a:xfrm>
        </p:spPr>
        <p:txBody>
          <a:bodyPr/>
          <a:lstStyle>
            <a:lvl1pPr algn="ctr">
              <a:defRPr sz="1400"/>
            </a:lvl1pPr>
          </a:lstStyle>
          <a:p>
            <a:r>
              <a:rPr lang="de-DE" dirty="0" smtClean="0"/>
              <a:t>Amt Unterspreewald</a:t>
            </a:r>
            <a:endParaRPr lang="de-DE"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de-DE" smtClean="0"/>
              <a:t>Titelmasterformat durch Klicken bearbeiten</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7" name="Date Placeholder 6"/>
          <p:cNvSpPr>
            <a:spLocks noGrp="1"/>
          </p:cNvSpPr>
          <p:nvPr>
            <p:ph type="dt" sz="half" idx="10"/>
          </p:nvPr>
        </p:nvSpPr>
        <p:spPr/>
        <p:txBody>
          <a:bodyPr/>
          <a:lstStyle>
            <a:lvl1pPr algn="l">
              <a:defRPr/>
            </a:lvl1pPr>
          </a:lstStyle>
          <a:p>
            <a:fld id="{B153B1C7-771A-4578-A6D4-A80BA04C7A75}" type="datetime1">
              <a:rPr lang="de-DE" smtClean="0"/>
              <a:t>08.03.2023</a:t>
            </a:fld>
            <a:endParaRPr lang="de-DE" dirty="0"/>
          </a:p>
        </p:txBody>
      </p:sp>
      <p:sp>
        <p:nvSpPr>
          <p:cNvPr id="9" name="Slide Number Placeholder 8"/>
          <p:cNvSpPr>
            <a:spLocks noGrp="1"/>
          </p:cNvSpPr>
          <p:nvPr>
            <p:ph type="sldNum" sz="quarter" idx="12"/>
          </p:nvPr>
        </p:nvSpPr>
        <p:spPr/>
        <p:txBody>
          <a:bodyPr/>
          <a:lstStyle/>
          <a:p>
            <a:fld id="{84806E5E-75D8-4BA8-8575-63F59A8FA65A}" type="slidenum">
              <a:rPr lang="de-DE" smtClean="0"/>
              <a:t>‹Nr.›</a:t>
            </a:fld>
            <a:endParaRPr lang="de-DE"/>
          </a:p>
        </p:txBody>
      </p:sp>
      <p:sp>
        <p:nvSpPr>
          <p:cNvPr id="10" name="Footer Placeholder 4"/>
          <p:cNvSpPr>
            <a:spLocks noGrp="1"/>
          </p:cNvSpPr>
          <p:nvPr>
            <p:ph type="ftr" sz="quarter" idx="11"/>
          </p:nvPr>
        </p:nvSpPr>
        <p:spPr>
          <a:xfrm>
            <a:off x="1258645" y="5852160"/>
            <a:ext cx="6884955" cy="365125"/>
          </a:xfrm>
        </p:spPr>
        <p:txBody>
          <a:bodyPr/>
          <a:lstStyle>
            <a:lvl1pPr algn="ctr">
              <a:defRPr sz="1400"/>
            </a:lvl1pPr>
          </a:lstStyle>
          <a:p>
            <a:r>
              <a:rPr lang="de-DE" dirty="0" smtClean="0"/>
              <a:t>Amt Unterspreewald</a:t>
            </a:r>
            <a:endParaRPr lang="de-DE"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a:p>
        </p:txBody>
      </p:sp>
      <p:sp>
        <p:nvSpPr>
          <p:cNvPr id="3" name="Date Placeholder 2"/>
          <p:cNvSpPr>
            <a:spLocks noGrp="1"/>
          </p:cNvSpPr>
          <p:nvPr>
            <p:ph type="dt" sz="half" idx="10"/>
          </p:nvPr>
        </p:nvSpPr>
        <p:spPr/>
        <p:txBody>
          <a:bodyPr/>
          <a:lstStyle>
            <a:lvl1pPr algn="l">
              <a:defRPr/>
            </a:lvl1pPr>
          </a:lstStyle>
          <a:p>
            <a:fld id="{E9A8A09E-1E1F-4418-9B77-ACBF5BFA1A66}" type="datetime1">
              <a:rPr lang="de-DE" smtClean="0"/>
              <a:t>08.03.2023</a:t>
            </a:fld>
            <a:endParaRPr lang="de-DE" dirty="0"/>
          </a:p>
        </p:txBody>
      </p:sp>
      <p:sp>
        <p:nvSpPr>
          <p:cNvPr id="5" name="Slide Number Placeholder 4"/>
          <p:cNvSpPr>
            <a:spLocks noGrp="1"/>
          </p:cNvSpPr>
          <p:nvPr>
            <p:ph type="sldNum" sz="quarter" idx="12"/>
          </p:nvPr>
        </p:nvSpPr>
        <p:spPr/>
        <p:txBody>
          <a:bodyPr/>
          <a:lstStyle/>
          <a:p>
            <a:fld id="{84806E5E-75D8-4BA8-8575-63F59A8FA65A}" type="slidenum">
              <a:rPr lang="de-DE" smtClean="0"/>
              <a:t>‹Nr.›</a:t>
            </a:fld>
            <a:endParaRPr lang="de-DE"/>
          </a:p>
        </p:txBody>
      </p:sp>
      <p:sp>
        <p:nvSpPr>
          <p:cNvPr id="6" name="Footer Placeholder 4"/>
          <p:cNvSpPr>
            <a:spLocks noGrp="1"/>
          </p:cNvSpPr>
          <p:nvPr>
            <p:ph type="ftr" sz="quarter" idx="11"/>
          </p:nvPr>
        </p:nvSpPr>
        <p:spPr>
          <a:xfrm>
            <a:off x="1258645" y="5852160"/>
            <a:ext cx="6884955" cy="365125"/>
          </a:xfrm>
        </p:spPr>
        <p:txBody>
          <a:bodyPr/>
          <a:lstStyle>
            <a:lvl1pPr algn="ctr">
              <a:defRPr sz="1400"/>
            </a:lvl1pPr>
          </a:lstStyle>
          <a:p>
            <a:r>
              <a:rPr lang="de-DE" dirty="0" smtClean="0"/>
              <a:t>Amt Unterspreewald</a:t>
            </a:r>
            <a:endParaRPr lang="de-DE"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lgn="l"/>
            <a:fld id="{2DA16C1D-68E1-4658-A6EE-81099D8FE6C2}" type="datetime1">
              <a:rPr lang="de-DE" smtClean="0"/>
              <a:t>08.03.2023</a:t>
            </a:fld>
            <a:endParaRPr lang="de-DE" dirty="0"/>
          </a:p>
        </p:txBody>
      </p:sp>
      <p:sp>
        <p:nvSpPr>
          <p:cNvPr id="4" name="Slide Number Placeholder 3"/>
          <p:cNvSpPr>
            <a:spLocks noGrp="1"/>
          </p:cNvSpPr>
          <p:nvPr>
            <p:ph type="sldNum" sz="quarter" idx="12"/>
          </p:nvPr>
        </p:nvSpPr>
        <p:spPr/>
        <p:txBody>
          <a:bodyPr/>
          <a:lstStyle/>
          <a:p>
            <a:fld id="{84806E5E-75D8-4BA8-8575-63F59A8FA65A}" type="slidenum">
              <a:rPr lang="de-DE" smtClean="0"/>
              <a:t>‹Nr.›</a:t>
            </a:fld>
            <a:endParaRPr lang="de-DE"/>
          </a:p>
        </p:txBody>
      </p:sp>
      <p:sp>
        <p:nvSpPr>
          <p:cNvPr id="5" name="Footer Placeholder 4"/>
          <p:cNvSpPr>
            <a:spLocks noGrp="1"/>
          </p:cNvSpPr>
          <p:nvPr>
            <p:ph type="ftr" sz="quarter" idx="11"/>
          </p:nvPr>
        </p:nvSpPr>
        <p:spPr>
          <a:xfrm>
            <a:off x="1258645" y="5852160"/>
            <a:ext cx="6884955" cy="365125"/>
          </a:xfrm>
        </p:spPr>
        <p:txBody>
          <a:bodyPr/>
          <a:lstStyle>
            <a:lvl1pPr algn="ctr">
              <a:defRPr sz="1400"/>
            </a:lvl1pPr>
          </a:lstStyle>
          <a:p>
            <a:r>
              <a:rPr lang="de-DE" dirty="0" smtClean="0"/>
              <a:t>Amt Unterspreewald</a:t>
            </a:r>
            <a:endParaRPr lang="de-DE"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alt mit Überschrift">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lvl1pPr algn="l">
              <a:defRPr/>
            </a:lvl1pPr>
          </a:lstStyle>
          <a:p>
            <a:fld id="{E403D027-CB27-4A01-BB34-D69BB357CDEC}" type="datetime1">
              <a:rPr lang="de-DE" smtClean="0"/>
              <a:t>08.03.2023</a:t>
            </a:fld>
            <a:endParaRPr lang="de-DE" dirty="0"/>
          </a:p>
        </p:txBody>
      </p:sp>
      <p:sp>
        <p:nvSpPr>
          <p:cNvPr id="7" name="Slide Number Placeholder 6"/>
          <p:cNvSpPr>
            <a:spLocks noGrp="1"/>
          </p:cNvSpPr>
          <p:nvPr>
            <p:ph type="sldNum" sz="quarter" idx="12"/>
          </p:nvPr>
        </p:nvSpPr>
        <p:spPr/>
        <p:txBody>
          <a:bodyPr/>
          <a:lstStyle/>
          <a:p>
            <a:fld id="{84806E5E-75D8-4BA8-8575-63F59A8FA65A}" type="slidenum">
              <a:rPr lang="de-DE" smtClean="0"/>
              <a:t>‹Nr.›</a:t>
            </a:fld>
            <a:endParaRPr lang="de-DE"/>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r>
              <a:rPr lang="de-DE" smtClean="0"/>
              <a:t>Amt Unterspreewald</a:t>
            </a:r>
            <a:endParaRPr lang="de-DE"/>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de-DE" smtClean="0"/>
              <a:t>Titelmasterformat durch Klicken bearbeiten</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Formatvorlagen des Textmasters bearbeiten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ild mit Überschrift">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de-DE" smtClean="0"/>
              <a:t>Titelmasterformat durch Klicken bearbeiten</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Formatvorlagen des Textmasters bearbeiten</a:t>
            </a:r>
          </a:p>
        </p:txBody>
      </p:sp>
      <p:sp>
        <p:nvSpPr>
          <p:cNvPr id="5" name="Date Placeholder 4"/>
          <p:cNvSpPr>
            <a:spLocks noGrp="1"/>
          </p:cNvSpPr>
          <p:nvPr>
            <p:ph type="dt" sz="half" idx="10"/>
          </p:nvPr>
        </p:nvSpPr>
        <p:spPr/>
        <p:txBody>
          <a:bodyPr/>
          <a:lstStyle>
            <a:lvl1pPr algn="l">
              <a:defRPr/>
            </a:lvl1pPr>
          </a:lstStyle>
          <a:p>
            <a:fld id="{962F31F7-6191-49FD-8B72-9ACF368087EE}" type="datetime1">
              <a:rPr lang="de-DE" smtClean="0"/>
              <a:t>08.03.2023</a:t>
            </a:fld>
            <a:endParaRPr lang="de-DE" dirty="0"/>
          </a:p>
        </p:txBody>
      </p:sp>
      <p:sp>
        <p:nvSpPr>
          <p:cNvPr id="6" name="Footer Placeholder 5"/>
          <p:cNvSpPr>
            <a:spLocks noGrp="1"/>
          </p:cNvSpPr>
          <p:nvPr>
            <p:ph type="ftr" sz="quarter" idx="11"/>
          </p:nvPr>
        </p:nvSpPr>
        <p:spPr>
          <a:xfrm>
            <a:off x="4641448" y="5724835"/>
            <a:ext cx="3493664" cy="365125"/>
          </a:xfrm>
        </p:spPr>
        <p:txBody>
          <a:bodyPr>
            <a:normAutofit/>
          </a:bodyPr>
          <a:lstStyle/>
          <a:p>
            <a:r>
              <a:rPr lang="de-DE" smtClean="0"/>
              <a:t>Amt Unterspreewald</a:t>
            </a:r>
            <a:endParaRPr lang="de-DE"/>
          </a:p>
        </p:txBody>
      </p:sp>
      <p:sp>
        <p:nvSpPr>
          <p:cNvPr id="7" name="Slide Number Placeholder 6"/>
          <p:cNvSpPr>
            <a:spLocks noGrp="1"/>
          </p:cNvSpPr>
          <p:nvPr>
            <p:ph type="sldNum" sz="quarter" idx="12"/>
          </p:nvPr>
        </p:nvSpPr>
        <p:spPr/>
        <p:txBody>
          <a:bodyPr/>
          <a:lstStyle/>
          <a:p>
            <a:fld id="{84806E5E-75D8-4BA8-8575-63F59A8FA65A}" type="slidenum">
              <a:rPr lang="de-DE" smtClean="0"/>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userDrawn="1"/>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de-DE" smtClean="0"/>
              <a:t>Titelmasterformat durch Klicken bearbeiten</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pPr algn="l"/>
            <a:fld id="{ED728707-DA92-4C2A-915D-DA5DA47909BC}" type="datetime1">
              <a:rPr lang="de-DE" smtClean="0"/>
              <a:t>08.03.2023</a:t>
            </a:fld>
            <a:endParaRPr lang="de-DE" dirty="0"/>
          </a:p>
        </p:txBody>
      </p:sp>
      <p:sp>
        <p:nvSpPr>
          <p:cNvPr id="5" name="Footer Placeholder 4"/>
          <p:cNvSpPr>
            <a:spLocks noGrp="1"/>
          </p:cNvSpPr>
          <p:nvPr>
            <p:ph type="ftr" sz="quarter" idx="3"/>
          </p:nvPr>
        </p:nvSpPr>
        <p:spPr>
          <a:xfrm>
            <a:off x="1034422" y="5852160"/>
            <a:ext cx="7109178" cy="365125"/>
          </a:xfrm>
          <a:prstGeom prst="rect">
            <a:avLst/>
          </a:prstGeom>
        </p:spPr>
        <p:txBody>
          <a:bodyPr vert="horz" lIns="91440" tIns="45720" rIns="91440" bIns="45720" rtlCol="0" anchor="ctr"/>
          <a:lstStyle>
            <a:lvl1pPr algn="ctr">
              <a:defRPr sz="1400">
                <a:solidFill>
                  <a:schemeClr val="accent1"/>
                </a:solidFill>
              </a:defRPr>
            </a:lvl1pPr>
          </a:lstStyle>
          <a:p>
            <a:r>
              <a:rPr lang="de-DE" dirty="0" smtClean="0"/>
              <a:t>Amt Unterspreewald</a:t>
            </a:r>
            <a:endParaRPr lang="de-DE" dirty="0"/>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84806E5E-75D8-4BA8-8575-63F59A8FA65A}" type="slidenum">
              <a:rPr lang="de-DE" smtClean="0"/>
              <a:t>‹Nr.›</a:t>
            </a:fld>
            <a:endParaRPr lang="de-DE"/>
          </a:p>
        </p:txBody>
      </p:sp>
      <p:pic>
        <p:nvPicPr>
          <p:cNvPr id="61" name="Picture 2" descr="O:\_Austausch-Alle\10_Hauptamt\Wappen neues Amt Unterspreewald zur Verwendung\Farb.wmf"/>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7380312" y="116632"/>
            <a:ext cx="1349150" cy="1499568"/>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hdr="0"/>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3.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effectLst>
            <a:outerShdw blurRad="50800" dist="38100" dir="2700000" algn="tl" rotWithShape="0">
              <a:prstClr val="black">
                <a:alpha val="40000"/>
              </a:prstClr>
            </a:outerShdw>
          </a:effectLst>
        </p:spPr>
        <p:txBody>
          <a:bodyPr>
            <a:normAutofit/>
          </a:bodyPr>
          <a:lstStyle/>
          <a:p>
            <a:r>
              <a:rPr lang="de-DE" dirty="0" smtClean="0"/>
              <a:t>Bericht </a:t>
            </a:r>
            <a:br>
              <a:rPr lang="de-DE" dirty="0" smtClean="0"/>
            </a:br>
            <a:r>
              <a:rPr lang="de-DE" dirty="0" smtClean="0"/>
              <a:t>RPA 2022</a:t>
            </a:r>
            <a:endParaRPr lang="de-DE" dirty="0"/>
          </a:p>
        </p:txBody>
      </p:sp>
      <p:sp>
        <p:nvSpPr>
          <p:cNvPr id="3" name="Untertitel 2"/>
          <p:cNvSpPr>
            <a:spLocks noGrp="1"/>
          </p:cNvSpPr>
          <p:nvPr>
            <p:ph type="subTitle" idx="1"/>
          </p:nvPr>
        </p:nvSpPr>
        <p:spPr/>
        <p:txBody>
          <a:bodyPr/>
          <a:lstStyle/>
          <a:p>
            <a:r>
              <a:rPr lang="de-DE" dirty="0" smtClean="0"/>
              <a:t>Im Amtsausschuss</a:t>
            </a:r>
            <a:endParaRPr lang="de-DE" dirty="0"/>
          </a:p>
        </p:txBody>
      </p:sp>
    </p:spTree>
    <p:extLst>
      <p:ext uri="{BB962C8B-B14F-4D97-AF65-F5344CB8AC3E}">
        <p14:creationId xmlns:p14="http://schemas.microsoft.com/office/powerpoint/2010/main" val="16181624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effectLst>
            <a:outerShdw blurRad="50800" dist="38100" dir="2700000" algn="tl" rotWithShape="0">
              <a:prstClr val="black">
                <a:alpha val="40000"/>
              </a:prstClr>
            </a:outerShdw>
          </a:effectLst>
        </p:spPr>
        <p:txBody>
          <a:bodyPr>
            <a:normAutofit fontScale="90000"/>
          </a:bodyPr>
          <a:lstStyle/>
          <a:p>
            <a:r>
              <a:rPr lang="de-DE" dirty="0" smtClean="0"/>
              <a:t>Stand der geprüften Jahresabschlüsse</a:t>
            </a:r>
            <a:endParaRPr lang="de-DE" dirty="0"/>
          </a:p>
        </p:txBody>
      </p:sp>
      <p:sp>
        <p:nvSpPr>
          <p:cNvPr id="4" name="Foliennummernplatzhalter 3"/>
          <p:cNvSpPr>
            <a:spLocks noGrp="1"/>
          </p:cNvSpPr>
          <p:nvPr>
            <p:ph type="sldNum" sz="quarter" idx="12"/>
          </p:nvPr>
        </p:nvSpPr>
        <p:spPr/>
        <p:txBody>
          <a:bodyPr/>
          <a:lstStyle/>
          <a:p>
            <a:fld id="{84806E5E-75D8-4BA8-8575-63F59A8FA65A}" type="slidenum">
              <a:rPr lang="de-DE" smtClean="0"/>
              <a:t>10</a:t>
            </a:fld>
            <a:endParaRPr lang="de-DE" dirty="0"/>
          </a:p>
        </p:txBody>
      </p:sp>
      <p:sp>
        <p:nvSpPr>
          <p:cNvPr id="5" name="Fußzeilenplatzhalter 4"/>
          <p:cNvSpPr>
            <a:spLocks noGrp="1"/>
          </p:cNvSpPr>
          <p:nvPr>
            <p:ph type="ftr" sz="quarter" idx="11"/>
          </p:nvPr>
        </p:nvSpPr>
        <p:spPr/>
        <p:txBody>
          <a:bodyPr/>
          <a:lstStyle/>
          <a:p>
            <a:pPr algn="l"/>
            <a:r>
              <a:rPr lang="de-DE" dirty="0" smtClean="0"/>
              <a:t>Rechnungsprüfungsamt Amt Unterspreewald 	   	       13.12.2022</a:t>
            </a:r>
          </a:p>
        </p:txBody>
      </p:sp>
      <p:graphicFrame>
        <p:nvGraphicFramePr>
          <p:cNvPr id="6" name="Inhaltsplatzhalter 5"/>
          <p:cNvGraphicFramePr>
            <a:graphicFrameLocks noGrp="1" noChangeAspect="1"/>
          </p:cNvGraphicFramePr>
          <p:nvPr>
            <p:ph idx="1"/>
            <p:extLst>
              <p:ext uri="{D42A27DB-BD31-4B8C-83A1-F6EECF244321}">
                <p14:modId xmlns:p14="http://schemas.microsoft.com/office/powerpoint/2010/main" val="2522062260"/>
              </p:ext>
            </p:extLst>
          </p:nvPr>
        </p:nvGraphicFramePr>
        <p:xfrm>
          <a:off x="1766820" y="2492896"/>
          <a:ext cx="5284924" cy="3169196"/>
        </p:xfrm>
        <a:graphic>
          <a:graphicData uri="http://schemas.openxmlformats.org/presentationml/2006/ole">
            <mc:AlternateContent xmlns:mc="http://schemas.openxmlformats.org/markup-compatibility/2006">
              <mc:Choice xmlns:v="urn:schemas-microsoft-com:vml" Requires="v">
                <p:oleObj spid="_x0000_s1066" name="Arbeitsblatt" r:id="rId3" imgW="5114880" imgH="3067037" progId="Excel.Sheet.12">
                  <p:embed/>
                </p:oleObj>
              </mc:Choice>
              <mc:Fallback>
                <p:oleObj name="Arbeitsblatt" r:id="rId3" imgW="5114880" imgH="3067037" progId="Excel.Sheet.12">
                  <p:embed/>
                  <p:pic>
                    <p:nvPicPr>
                      <p:cNvPr id="0" name=""/>
                      <p:cNvPicPr/>
                      <p:nvPr/>
                    </p:nvPicPr>
                    <p:blipFill>
                      <a:blip r:embed="rId4"/>
                      <a:stretch>
                        <a:fillRect/>
                      </a:stretch>
                    </p:blipFill>
                    <p:spPr>
                      <a:xfrm>
                        <a:off x="1766820" y="2492896"/>
                        <a:ext cx="5284924" cy="3169196"/>
                      </a:xfrm>
                      <a:prstGeom prst="rect">
                        <a:avLst/>
                      </a:prstGeom>
                    </p:spPr>
                  </p:pic>
                </p:oleObj>
              </mc:Fallback>
            </mc:AlternateContent>
          </a:graphicData>
        </a:graphic>
      </p:graphicFrame>
    </p:spTree>
    <p:extLst>
      <p:ext uri="{BB962C8B-B14F-4D97-AF65-F5344CB8AC3E}">
        <p14:creationId xmlns:p14="http://schemas.microsoft.com/office/powerpoint/2010/main" val="42792423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effectLst>
            <a:outerShdw blurRad="50800" dist="38100" dir="2700000" algn="tl" rotWithShape="0">
              <a:prstClr val="black">
                <a:alpha val="40000"/>
              </a:prstClr>
            </a:outerShdw>
          </a:effectLst>
        </p:spPr>
        <p:txBody>
          <a:bodyPr>
            <a:normAutofit/>
          </a:bodyPr>
          <a:lstStyle/>
          <a:p>
            <a:r>
              <a:rPr lang="de-DE" dirty="0" smtClean="0"/>
              <a:t>Ausblick für 2023</a:t>
            </a:r>
            <a:endParaRPr lang="de-DE" dirty="0"/>
          </a:p>
        </p:txBody>
      </p:sp>
      <p:sp>
        <p:nvSpPr>
          <p:cNvPr id="3" name="Inhaltsplatzhalter 2"/>
          <p:cNvSpPr>
            <a:spLocks noGrp="1"/>
          </p:cNvSpPr>
          <p:nvPr>
            <p:ph idx="1"/>
          </p:nvPr>
        </p:nvSpPr>
        <p:spPr/>
        <p:txBody>
          <a:bodyPr>
            <a:normAutofit fontScale="92500" lnSpcReduction="20000"/>
          </a:bodyPr>
          <a:lstStyle/>
          <a:p>
            <a:r>
              <a:rPr lang="de-DE" dirty="0" smtClean="0"/>
              <a:t>Geplant sind alle noch offenen JA bis 2020 sowie das Amt bis 2022</a:t>
            </a:r>
          </a:p>
          <a:p>
            <a:endParaRPr lang="de-DE" dirty="0" smtClean="0"/>
          </a:p>
          <a:p>
            <a:r>
              <a:rPr lang="de-DE" dirty="0" smtClean="0"/>
              <a:t>1. Amt bis 2021</a:t>
            </a:r>
          </a:p>
          <a:p>
            <a:r>
              <a:rPr lang="de-DE" dirty="0" smtClean="0"/>
              <a:t>2. Golßen</a:t>
            </a:r>
          </a:p>
          <a:p>
            <a:r>
              <a:rPr lang="de-DE" dirty="0"/>
              <a:t>3</a:t>
            </a:r>
            <a:r>
              <a:rPr lang="de-DE" dirty="0" smtClean="0"/>
              <a:t>. Bersteland</a:t>
            </a:r>
          </a:p>
          <a:p>
            <a:r>
              <a:rPr lang="de-DE" dirty="0" smtClean="0"/>
              <a:t>4. Steinreich</a:t>
            </a:r>
          </a:p>
          <a:p>
            <a:r>
              <a:rPr lang="de-DE" dirty="0" smtClean="0"/>
              <a:t>5. Kasel-Golzig</a:t>
            </a:r>
          </a:p>
          <a:p>
            <a:r>
              <a:rPr lang="de-DE" dirty="0" smtClean="0"/>
              <a:t>6. Drahnsdorf</a:t>
            </a:r>
          </a:p>
          <a:p>
            <a:r>
              <a:rPr lang="de-DE" dirty="0" smtClean="0"/>
              <a:t>7. Amt 2022</a:t>
            </a:r>
          </a:p>
          <a:p>
            <a:pPr marL="68580" indent="0">
              <a:buNone/>
            </a:pPr>
            <a:endParaRPr lang="de-DE" dirty="0" smtClean="0"/>
          </a:p>
        </p:txBody>
      </p:sp>
      <p:sp>
        <p:nvSpPr>
          <p:cNvPr id="4" name="Foliennummernplatzhalter 3"/>
          <p:cNvSpPr>
            <a:spLocks noGrp="1"/>
          </p:cNvSpPr>
          <p:nvPr>
            <p:ph type="sldNum" sz="quarter" idx="12"/>
          </p:nvPr>
        </p:nvSpPr>
        <p:spPr/>
        <p:txBody>
          <a:bodyPr/>
          <a:lstStyle/>
          <a:p>
            <a:fld id="{84806E5E-75D8-4BA8-8575-63F59A8FA65A}" type="slidenum">
              <a:rPr lang="de-DE" smtClean="0"/>
              <a:t>11</a:t>
            </a:fld>
            <a:endParaRPr lang="de-DE" dirty="0"/>
          </a:p>
        </p:txBody>
      </p:sp>
      <p:sp>
        <p:nvSpPr>
          <p:cNvPr id="5" name="Fußzeilenplatzhalter 4"/>
          <p:cNvSpPr>
            <a:spLocks noGrp="1"/>
          </p:cNvSpPr>
          <p:nvPr>
            <p:ph type="ftr" sz="quarter" idx="11"/>
          </p:nvPr>
        </p:nvSpPr>
        <p:spPr/>
        <p:txBody>
          <a:bodyPr/>
          <a:lstStyle/>
          <a:p>
            <a:pPr algn="l"/>
            <a:r>
              <a:rPr lang="de-DE" dirty="0"/>
              <a:t>Rechnungsprüfungsamt Amt Unterspreewald 	   	       </a:t>
            </a:r>
            <a:r>
              <a:rPr lang="de-DE" dirty="0" smtClean="0"/>
              <a:t>13.12.2022</a:t>
            </a:r>
            <a:endParaRPr lang="de-DE" dirty="0"/>
          </a:p>
        </p:txBody>
      </p:sp>
    </p:spTree>
    <p:extLst>
      <p:ext uri="{BB962C8B-B14F-4D97-AF65-F5344CB8AC3E}">
        <p14:creationId xmlns:p14="http://schemas.microsoft.com/office/powerpoint/2010/main" val="11235275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effectLst>
            <a:outerShdw blurRad="50800" dist="38100" dir="2700000" algn="tl" rotWithShape="0">
              <a:prstClr val="black">
                <a:alpha val="40000"/>
              </a:prstClr>
            </a:outerShdw>
          </a:effectLst>
        </p:spPr>
        <p:txBody>
          <a:bodyPr>
            <a:normAutofit/>
          </a:bodyPr>
          <a:lstStyle/>
          <a:p>
            <a:r>
              <a:rPr lang="de-DE" dirty="0" smtClean="0"/>
              <a:t>Ausblick für 2024</a:t>
            </a:r>
            <a:endParaRPr lang="de-DE" dirty="0"/>
          </a:p>
        </p:txBody>
      </p:sp>
      <p:sp>
        <p:nvSpPr>
          <p:cNvPr id="3" name="Inhaltsplatzhalter 2"/>
          <p:cNvSpPr>
            <a:spLocks noGrp="1"/>
          </p:cNvSpPr>
          <p:nvPr>
            <p:ph idx="1"/>
          </p:nvPr>
        </p:nvSpPr>
        <p:spPr/>
        <p:txBody>
          <a:bodyPr>
            <a:normAutofit fontScale="85000" lnSpcReduction="20000"/>
          </a:bodyPr>
          <a:lstStyle/>
          <a:p>
            <a:r>
              <a:rPr lang="de-DE" dirty="0" smtClean="0"/>
              <a:t>Geplant sind alle noch offenen JA bis 2022</a:t>
            </a:r>
          </a:p>
          <a:p>
            <a:endParaRPr lang="de-DE" dirty="0" smtClean="0"/>
          </a:p>
          <a:p>
            <a:r>
              <a:rPr lang="de-DE" dirty="0" smtClean="0"/>
              <a:t>1. Golßen</a:t>
            </a:r>
          </a:p>
          <a:p>
            <a:r>
              <a:rPr lang="de-DE" dirty="0" smtClean="0"/>
              <a:t>2. Schönwald</a:t>
            </a:r>
          </a:p>
          <a:p>
            <a:r>
              <a:rPr lang="de-DE" dirty="0"/>
              <a:t>3</a:t>
            </a:r>
            <a:r>
              <a:rPr lang="de-DE" dirty="0" smtClean="0"/>
              <a:t>. Krausnick-Groß Wasserburg</a:t>
            </a:r>
          </a:p>
          <a:p>
            <a:r>
              <a:rPr lang="de-DE" dirty="0" smtClean="0"/>
              <a:t>4. Schlepzig</a:t>
            </a:r>
          </a:p>
          <a:p>
            <a:r>
              <a:rPr lang="de-DE" dirty="0" smtClean="0"/>
              <a:t>5. Steinreich</a:t>
            </a:r>
          </a:p>
          <a:p>
            <a:r>
              <a:rPr lang="de-DE" dirty="0" smtClean="0"/>
              <a:t>6. Bersteland</a:t>
            </a:r>
          </a:p>
          <a:p>
            <a:r>
              <a:rPr lang="de-DE" dirty="0" smtClean="0"/>
              <a:t>7. Kasel-Golzig</a:t>
            </a:r>
          </a:p>
          <a:p>
            <a:r>
              <a:rPr lang="de-DE" dirty="0" smtClean="0"/>
              <a:t>8. Drahnsdorf, Rietzneuendorf-Staakow, </a:t>
            </a:r>
          </a:p>
          <a:p>
            <a:pPr marL="68580" indent="0">
              <a:buNone/>
            </a:pPr>
            <a:r>
              <a:rPr lang="de-DE" dirty="0"/>
              <a:t> </a:t>
            </a:r>
            <a:r>
              <a:rPr lang="de-DE" dirty="0" smtClean="0"/>
              <a:t>       Unterspreewald</a:t>
            </a:r>
          </a:p>
          <a:p>
            <a:pPr marL="68580" indent="0">
              <a:buNone/>
            </a:pPr>
            <a:endParaRPr lang="de-DE" dirty="0" smtClean="0"/>
          </a:p>
        </p:txBody>
      </p:sp>
      <p:sp>
        <p:nvSpPr>
          <p:cNvPr id="4" name="Foliennummernplatzhalter 3"/>
          <p:cNvSpPr>
            <a:spLocks noGrp="1"/>
          </p:cNvSpPr>
          <p:nvPr>
            <p:ph type="sldNum" sz="quarter" idx="12"/>
          </p:nvPr>
        </p:nvSpPr>
        <p:spPr/>
        <p:txBody>
          <a:bodyPr/>
          <a:lstStyle/>
          <a:p>
            <a:fld id="{84806E5E-75D8-4BA8-8575-63F59A8FA65A}" type="slidenum">
              <a:rPr lang="de-DE" smtClean="0"/>
              <a:t>12</a:t>
            </a:fld>
            <a:endParaRPr lang="de-DE" dirty="0"/>
          </a:p>
        </p:txBody>
      </p:sp>
      <p:sp>
        <p:nvSpPr>
          <p:cNvPr id="5" name="Fußzeilenplatzhalter 4"/>
          <p:cNvSpPr>
            <a:spLocks noGrp="1"/>
          </p:cNvSpPr>
          <p:nvPr>
            <p:ph type="ftr" sz="quarter" idx="11"/>
          </p:nvPr>
        </p:nvSpPr>
        <p:spPr/>
        <p:txBody>
          <a:bodyPr/>
          <a:lstStyle/>
          <a:p>
            <a:pPr algn="l"/>
            <a:r>
              <a:rPr lang="de-DE" dirty="0"/>
              <a:t>Rechnungsprüfungsamt Amt Unterspreewald 	   	       </a:t>
            </a:r>
            <a:r>
              <a:rPr lang="de-DE" dirty="0" smtClean="0"/>
              <a:t>13.12.2022</a:t>
            </a:r>
            <a:endParaRPr lang="de-DE" dirty="0"/>
          </a:p>
        </p:txBody>
      </p:sp>
    </p:spTree>
    <p:extLst>
      <p:ext uri="{BB962C8B-B14F-4D97-AF65-F5344CB8AC3E}">
        <p14:creationId xmlns:p14="http://schemas.microsoft.com/office/powerpoint/2010/main" val="776654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effectLst>
            <a:outerShdw blurRad="50800" dist="38100" dir="2700000" algn="tl" rotWithShape="0">
              <a:prstClr val="black">
                <a:alpha val="40000"/>
              </a:prstClr>
            </a:outerShdw>
          </a:effectLst>
        </p:spPr>
        <p:txBody>
          <a:bodyPr>
            <a:normAutofit/>
          </a:bodyPr>
          <a:lstStyle/>
          <a:p>
            <a:endParaRPr lang="de-DE" dirty="0"/>
          </a:p>
        </p:txBody>
      </p:sp>
      <p:sp>
        <p:nvSpPr>
          <p:cNvPr id="3" name="Inhaltsplatzhalter 2"/>
          <p:cNvSpPr>
            <a:spLocks noGrp="1"/>
          </p:cNvSpPr>
          <p:nvPr>
            <p:ph idx="1"/>
          </p:nvPr>
        </p:nvSpPr>
        <p:spPr/>
        <p:txBody>
          <a:bodyPr/>
          <a:lstStyle/>
          <a:p>
            <a:pPr marL="68580" indent="0" algn="ctr">
              <a:buNone/>
            </a:pPr>
            <a:r>
              <a:rPr lang="de-DE" dirty="0" smtClean="0"/>
              <a:t>Vielen Dank für Ihre Aufmerksamkeit</a:t>
            </a:r>
          </a:p>
          <a:p>
            <a:pPr marL="68580" indent="0" algn="ctr">
              <a:buNone/>
            </a:pPr>
            <a:endParaRPr lang="de-DE" dirty="0" smtClean="0"/>
          </a:p>
          <a:p>
            <a:pPr marL="68580" indent="0" algn="ctr">
              <a:buNone/>
            </a:pPr>
            <a:r>
              <a:rPr lang="de-DE" dirty="0"/>
              <a:t>Das Rechnungsprüfungsamt wünscht Ihnen ein gesegnetes Weihnachtsfest und einen guten Rutsch ins Jahr </a:t>
            </a:r>
            <a:r>
              <a:rPr lang="de-DE" dirty="0" smtClean="0"/>
              <a:t>2023.</a:t>
            </a:r>
            <a:endParaRPr lang="de-DE" dirty="0"/>
          </a:p>
          <a:p>
            <a:pPr marL="68580" indent="0" algn="ctr">
              <a:buNone/>
            </a:pPr>
            <a:endParaRPr lang="de-DE" dirty="0"/>
          </a:p>
          <a:p>
            <a:pPr marL="68580" indent="0" algn="ctr">
              <a:buNone/>
            </a:pPr>
            <a:endParaRPr lang="de-DE" dirty="0"/>
          </a:p>
          <a:p>
            <a:pPr marL="68580" indent="0" algn="ctr">
              <a:buNone/>
            </a:pPr>
            <a:endParaRPr lang="de-DE" dirty="0"/>
          </a:p>
        </p:txBody>
      </p:sp>
      <p:sp>
        <p:nvSpPr>
          <p:cNvPr id="4" name="Foliennummernplatzhalter 3"/>
          <p:cNvSpPr>
            <a:spLocks noGrp="1"/>
          </p:cNvSpPr>
          <p:nvPr>
            <p:ph type="sldNum" sz="quarter" idx="12"/>
          </p:nvPr>
        </p:nvSpPr>
        <p:spPr/>
        <p:txBody>
          <a:bodyPr/>
          <a:lstStyle/>
          <a:p>
            <a:fld id="{84806E5E-75D8-4BA8-8575-63F59A8FA65A}" type="slidenum">
              <a:rPr lang="de-DE" smtClean="0"/>
              <a:t>13</a:t>
            </a:fld>
            <a:endParaRPr lang="de-DE" dirty="0"/>
          </a:p>
        </p:txBody>
      </p:sp>
      <p:sp>
        <p:nvSpPr>
          <p:cNvPr id="5" name="Fußzeilenplatzhalter 4"/>
          <p:cNvSpPr>
            <a:spLocks noGrp="1"/>
          </p:cNvSpPr>
          <p:nvPr>
            <p:ph type="ftr" sz="quarter" idx="11"/>
          </p:nvPr>
        </p:nvSpPr>
        <p:spPr/>
        <p:txBody>
          <a:bodyPr/>
          <a:lstStyle/>
          <a:p>
            <a:pPr algn="l"/>
            <a:r>
              <a:rPr lang="de-DE" dirty="0"/>
              <a:t>Rechnungsprüfungsamt Amt Unterspreewald 	   	       </a:t>
            </a:r>
            <a:r>
              <a:rPr lang="de-DE" dirty="0" smtClean="0"/>
              <a:t>13.12.2022</a:t>
            </a:r>
            <a:endParaRPr lang="de-DE" dirty="0"/>
          </a:p>
        </p:txBody>
      </p:sp>
      <p:sp>
        <p:nvSpPr>
          <p:cNvPr id="7" name="AutoShape 4" descr="Galeria home Weihnachtskugel Winterszene, Glas, 8 cm, rot rot | GALERIA  Karstadt Kaufhof"/>
          <p:cNvSpPr>
            <a:spLocks noChangeAspect="1" noChangeArrowheads="1"/>
          </p:cNvSpPr>
          <p:nvPr/>
        </p:nvSpPr>
        <p:spPr bwMode="auto">
          <a:xfrm>
            <a:off x="155575" y="-822325"/>
            <a:ext cx="1647825" cy="1714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pic>
        <p:nvPicPr>
          <p:cNvPr id="8" name="Grafik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07904" y="4437112"/>
            <a:ext cx="1216868" cy="1266648"/>
          </a:xfrm>
          <a:prstGeom prst="rect">
            <a:avLst/>
          </a:prstGeom>
        </p:spPr>
      </p:pic>
    </p:spTree>
    <p:extLst>
      <p:ext uri="{BB962C8B-B14F-4D97-AF65-F5344CB8AC3E}">
        <p14:creationId xmlns:p14="http://schemas.microsoft.com/office/powerpoint/2010/main" val="39075850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effectLst>
            <a:outerShdw blurRad="50800" dist="38100" dir="2700000" algn="tl" rotWithShape="0">
              <a:prstClr val="black">
                <a:alpha val="40000"/>
              </a:prstClr>
            </a:outerShdw>
          </a:effectLst>
        </p:spPr>
        <p:txBody>
          <a:bodyPr/>
          <a:lstStyle/>
          <a:p>
            <a:r>
              <a:rPr lang="de-DE" dirty="0" smtClean="0"/>
              <a:t>Bericht RPA 2022</a:t>
            </a:r>
            <a:endParaRPr lang="de-DE" dirty="0"/>
          </a:p>
        </p:txBody>
      </p:sp>
      <p:sp>
        <p:nvSpPr>
          <p:cNvPr id="3" name="Inhaltsplatzhalter 2"/>
          <p:cNvSpPr>
            <a:spLocks noGrp="1"/>
          </p:cNvSpPr>
          <p:nvPr>
            <p:ph idx="1"/>
          </p:nvPr>
        </p:nvSpPr>
        <p:spPr/>
        <p:txBody>
          <a:bodyPr>
            <a:normAutofit fontScale="92500" lnSpcReduction="10000"/>
          </a:bodyPr>
          <a:lstStyle/>
          <a:p>
            <a:endParaRPr lang="de-DE" dirty="0" smtClean="0"/>
          </a:p>
          <a:p>
            <a:r>
              <a:rPr lang="de-DE" dirty="0" smtClean="0"/>
              <a:t>Herausforderungen </a:t>
            </a:r>
            <a:r>
              <a:rPr lang="de-DE" dirty="0"/>
              <a:t>in der </a:t>
            </a:r>
            <a:r>
              <a:rPr lang="de-DE" dirty="0" smtClean="0"/>
              <a:t>Verwaltung</a:t>
            </a:r>
          </a:p>
          <a:p>
            <a:r>
              <a:rPr lang="de-DE" dirty="0" smtClean="0"/>
              <a:t>Prüfungsablauf</a:t>
            </a:r>
          </a:p>
          <a:p>
            <a:r>
              <a:rPr lang="de-DE" dirty="0" smtClean="0"/>
              <a:t>Prüfungsauffälligkeiten</a:t>
            </a:r>
          </a:p>
          <a:p>
            <a:r>
              <a:rPr lang="de-DE" dirty="0" smtClean="0"/>
              <a:t>Kassenprüfung</a:t>
            </a:r>
          </a:p>
          <a:p>
            <a:r>
              <a:rPr lang="de-DE" dirty="0" smtClean="0"/>
              <a:t>Änderung der Gesetzeslage</a:t>
            </a:r>
          </a:p>
          <a:p>
            <a:r>
              <a:rPr lang="de-DE" dirty="0"/>
              <a:t>Stand der geprüften </a:t>
            </a:r>
            <a:r>
              <a:rPr lang="de-DE" dirty="0" smtClean="0"/>
              <a:t>Jahresabschlüsse</a:t>
            </a:r>
          </a:p>
          <a:p>
            <a:r>
              <a:rPr lang="de-DE" dirty="0" smtClean="0"/>
              <a:t>Ausblick für 2023</a:t>
            </a:r>
          </a:p>
          <a:p>
            <a:r>
              <a:rPr lang="de-DE" dirty="0" smtClean="0"/>
              <a:t>Ausblick für 2024</a:t>
            </a:r>
            <a:endParaRPr lang="de-DE" dirty="0"/>
          </a:p>
        </p:txBody>
      </p:sp>
      <p:sp>
        <p:nvSpPr>
          <p:cNvPr id="4" name="Foliennummernplatzhalter 3"/>
          <p:cNvSpPr>
            <a:spLocks noGrp="1"/>
          </p:cNvSpPr>
          <p:nvPr>
            <p:ph type="sldNum" sz="quarter" idx="12"/>
          </p:nvPr>
        </p:nvSpPr>
        <p:spPr/>
        <p:txBody>
          <a:bodyPr/>
          <a:lstStyle/>
          <a:p>
            <a:fld id="{84806E5E-75D8-4BA8-8575-63F59A8FA65A}" type="slidenum">
              <a:rPr lang="de-DE" smtClean="0"/>
              <a:t>2</a:t>
            </a:fld>
            <a:endParaRPr lang="de-DE" dirty="0"/>
          </a:p>
        </p:txBody>
      </p:sp>
      <p:sp>
        <p:nvSpPr>
          <p:cNvPr id="5" name="Fußzeilenplatzhalter 4"/>
          <p:cNvSpPr>
            <a:spLocks noGrp="1"/>
          </p:cNvSpPr>
          <p:nvPr>
            <p:ph type="ftr" sz="quarter" idx="11"/>
          </p:nvPr>
        </p:nvSpPr>
        <p:spPr/>
        <p:txBody>
          <a:bodyPr/>
          <a:lstStyle/>
          <a:p>
            <a:pPr algn="l"/>
            <a:r>
              <a:rPr lang="de-DE" dirty="0" smtClean="0"/>
              <a:t>Rechnungsprüfungsamt Amt Unterspreewald 	   	       13.12.2022</a:t>
            </a:r>
            <a:endParaRPr lang="de-DE" dirty="0"/>
          </a:p>
        </p:txBody>
      </p:sp>
    </p:spTree>
    <p:extLst>
      <p:ext uri="{BB962C8B-B14F-4D97-AF65-F5344CB8AC3E}">
        <p14:creationId xmlns:p14="http://schemas.microsoft.com/office/powerpoint/2010/main" val="22878793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effectLst>
            <a:outerShdw blurRad="50800" dist="38100" dir="2700000" algn="tl" rotWithShape="0">
              <a:prstClr val="black">
                <a:alpha val="40000"/>
              </a:prstClr>
            </a:outerShdw>
          </a:effectLst>
        </p:spPr>
        <p:txBody>
          <a:bodyPr>
            <a:normAutofit fontScale="90000"/>
          </a:bodyPr>
          <a:lstStyle/>
          <a:p>
            <a:r>
              <a:rPr lang="de-DE" dirty="0" smtClean="0"/>
              <a:t>Herausforderungen in der Verwaltung</a:t>
            </a:r>
            <a:endParaRPr lang="de-DE" dirty="0"/>
          </a:p>
        </p:txBody>
      </p:sp>
      <p:sp>
        <p:nvSpPr>
          <p:cNvPr id="3" name="Inhaltsplatzhalter 2"/>
          <p:cNvSpPr>
            <a:spLocks noGrp="1"/>
          </p:cNvSpPr>
          <p:nvPr>
            <p:ph idx="1"/>
          </p:nvPr>
        </p:nvSpPr>
        <p:spPr>
          <a:xfrm>
            <a:off x="1043492" y="2323652"/>
            <a:ext cx="7200916" cy="3508977"/>
          </a:xfrm>
        </p:spPr>
        <p:txBody>
          <a:bodyPr/>
          <a:lstStyle/>
          <a:p>
            <a:r>
              <a:rPr lang="de-DE" dirty="0" smtClean="0"/>
              <a:t>Einführung eines Daten-Management-Systems (DMS) </a:t>
            </a:r>
          </a:p>
          <a:p>
            <a:r>
              <a:rPr lang="de-DE" dirty="0" smtClean="0"/>
              <a:t>Einführung der E-Rechnung seit 02.11.2022</a:t>
            </a:r>
          </a:p>
          <a:p>
            <a:r>
              <a:rPr lang="de-DE" dirty="0" smtClean="0"/>
              <a:t>Umsetzung des Umsatzsteuergesetzes § 2b</a:t>
            </a:r>
          </a:p>
          <a:p>
            <a:r>
              <a:rPr lang="de-DE" dirty="0" smtClean="0"/>
              <a:t>Grundsteuerreform gilt auch für die Kommunen </a:t>
            </a:r>
          </a:p>
          <a:p>
            <a:r>
              <a:rPr lang="de-DE" dirty="0" smtClean="0"/>
              <a:t>Fluktuationen der Mitarbeiter führt zu mehr Prüfungen</a:t>
            </a:r>
          </a:p>
          <a:p>
            <a:endParaRPr lang="de-DE" dirty="0"/>
          </a:p>
        </p:txBody>
      </p:sp>
      <p:sp>
        <p:nvSpPr>
          <p:cNvPr id="4" name="Foliennummernplatzhalter 3"/>
          <p:cNvSpPr>
            <a:spLocks noGrp="1"/>
          </p:cNvSpPr>
          <p:nvPr>
            <p:ph type="sldNum" sz="quarter" idx="12"/>
          </p:nvPr>
        </p:nvSpPr>
        <p:spPr/>
        <p:txBody>
          <a:bodyPr/>
          <a:lstStyle/>
          <a:p>
            <a:fld id="{84806E5E-75D8-4BA8-8575-63F59A8FA65A}" type="slidenum">
              <a:rPr lang="de-DE" smtClean="0"/>
              <a:t>3</a:t>
            </a:fld>
            <a:endParaRPr lang="de-DE" dirty="0"/>
          </a:p>
        </p:txBody>
      </p:sp>
      <p:sp>
        <p:nvSpPr>
          <p:cNvPr id="5" name="Fußzeilenplatzhalter 4"/>
          <p:cNvSpPr>
            <a:spLocks noGrp="1"/>
          </p:cNvSpPr>
          <p:nvPr>
            <p:ph type="ftr" sz="quarter" idx="11"/>
          </p:nvPr>
        </p:nvSpPr>
        <p:spPr/>
        <p:txBody>
          <a:bodyPr/>
          <a:lstStyle/>
          <a:p>
            <a:pPr algn="l"/>
            <a:r>
              <a:rPr lang="de-DE" dirty="0"/>
              <a:t>Rechnungsprüfungsamt Amt Unterspreewald 	   	       </a:t>
            </a:r>
            <a:r>
              <a:rPr lang="de-DE" dirty="0" smtClean="0"/>
              <a:t>13.12.2022</a:t>
            </a:r>
            <a:endParaRPr lang="de-DE" dirty="0"/>
          </a:p>
        </p:txBody>
      </p:sp>
    </p:spTree>
    <p:extLst>
      <p:ext uri="{BB962C8B-B14F-4D97-AF65-F5344CB8AC3E}">
        <p14:creationId xmlns:p14="http://schemas.microsoft.com/office/powerpoint/2010/main" val="30786193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effectLst>
            <a:outerShdw blurRad="50800" dist="38100" dir="2700000" algn="tl" rotWithShape="0">
              <a:prstClr val="black">
                <a:alpha val="40000"/>
              </a:prstClr>
            </a:outerShdw>
          </a:effectLst>
        </p:spPr>
        <p:txBody>
          <a:bodyPr>
            <a:normAutofit/>
          </a:bodyPr>
          <a:lstStyle/>
          <a:p>
            <a:r>
              <a:rPr lang="de-DE" dirty="0" smtClean="0"/>
              <a:t>Prüfungsablauf</a:t>
            </a:r>
            <a:endParaRPr lang="de-DE" dirty="0"/>
          </a:p>
        </p:txBody>
      </p:sp>
      <p:sp>
        <p:nvSpPr>
          <p:cNvPr id="3" name="Inhaltsplatzhalter 2"/>
          <p:cNvSpPr>
            <a:spLocks noGrp="1"/>
          </p:cNvSpPr>
          <p:nvPr>
            <p:ph idx="1"/>
          </p:nvPr>
        </p:nvSpPr>
        <p:spPr/>
        <p:txBody>
          <a:bodyPr>
            <a:normAutofit fontScale="70000" lnSpcReduction="20000"/>
          </a:bodyPr>
          <a:lstStyle/>
          <a:p>
            <a:r>
              <a:rPr lang="de-DE" dirty="0" smtClean="0"/>
              <a:t>Bei einem vollen JA werden sich grundsätzlich die Bilanz, ER und FR auf Richtigkeit geprüft.</a:t>
            </a:r>
          </a:p>
          <a:p>
            <a:r>
              <a:rPr lang="de-DE" dirty="0" smtClean="0"/>
              <a:t>Die Einhaltung der Haushaltssatzung sowie die Fortführung der Ansätze sind ebenfalls Bestandteil der Prüfung.</a:t>
            </a:r>
          </a:p>
          <a:p>
            <a:r>
              <a:rPr lang="de-DE" dirty="0" smtClean="0"/>
              <a:t>Im Prüfungsablauf können sich weitere Prüfungsschwerpunkte aufgrund von gemeindespezifischen Gegebenheiten ergeben (z.B. Friedhöfe, Freibad, …)</a:t>
            </a:r>
          </a:p>
          <a:p>
            <a:r>
              <a:rPr lang="de-DE" dirty="0" smtClean="0"/>
              <a:t>Besonderer Schwerpunkt wird auf die Forderungs- und </a:t>
            </a:r>
            <a:r>
              <a:rPr lang="de-DE" dirty="0" err="1" smtClean="0"/>
              <a:t>Verbindlichkeitenbewertung</a:t>
            </a:r>
            <a:r>
              <a:rPr lang="de-DE" dirty="0" smtClean="0"/>
              <a:t> gelegt sowie auch auf Rückstellungen.</a:t>
            </a:r>
            <a:endParaRPr lang="de-DE" dirty="0"/>
          </a:p>
          <a:p>
            <a:r>
              <a:rPr lang="de-DE" dirty="0" smtClean="0"/>
              <a:t>Es erfolgt stichprobenartig eine Belegprüfung bei Aufwands- und Ertragskonten wie auch im Investitionsbereich.</a:t>
            </a:r>
          </a:p>
          <a:p>
            <a:r>
              <a:rPr lang="de-DE" dirty="0" smtClean="0"/>
              <a:t>Grundstücksangelegenheiten (Tafelsilber der Gemeinde) </a:t>
            </a:r>
            <a:endParaRPr lang="de-DE" dirty="0"/>
          </a:p>
        </p:txBody>
      </p:sp>
      <p:sp>
        <p:nvSpPr>
          <p:cNvPr id="4" name="Foliennummernplatzhalter 3"/>
          <p:cNvSpPr>
            <a:spLocks noGrp="1"/>
          </p:cNvSpPr>
          <p:nvPr>
            <p:ph type="sldNum" sz="quarter" idx="12"/>
          </p:nvPr>
        </p:nvSpPr>
        <p:spPr/>
        <p:txBody>
          <a:bodyPr/>
          <a:lstStyle/>
          <a:p>
            <a:fld id="{84806E5E-75D8-4BA8-8575-63F59A8FA65A}" type="slidenum">
              <a:rPr lang="de-DE" smtClean="0"/>
              <a:t>4</a:t>
            </a:fld>
            <a:endParaRPr lang="de-DE" dirty="0"/>
          </a:p>
        </p:txBody>
      </p:sp>
      <p:sp>
        <p:nvSpPr>
          <p:cNvPr id="5" name="Fußzeilenplatzhalter 4"/>
          <p:cNvSpPr>
            <a:spLocks noGrp="1"/>
          </p:cNvSpPr>
          <p:nvPr>
            <p:ph type="ftr" sz="quarter" idx="11"/>
          </p:nvPr>
        </p:nvSpPr>
        <p:spPr/>
        <p:txBody>
          <a:bodyPr/>
          <a:lstStyle/>
          <a:p>
            <a:pPr algn="l"/>
            <a:r>
              <a:rPr lang="de-DE" dirty="0"/>
              <a:t>Rechnungsprüfungsamt Amt Unterspreewald 	   	       </a:t>
            </a:r>
            <a:r>
              <a:rPr lang="de-DE" dirty="0" smtClean="0"/>
              <a:t>13.12.2022</a:t>
            </a:r>
            <a:endParaRPr lang="de-DE" dirty="0"/>
          </a:p>
        </p:txBody>
      </p:sp>
    </p:spTree>
    <p:extLst>
      <p:ext uri="{BB962C8B-B14F-4D97-AF65-F5344CB8AC3E}">
        <p14:creationId xmlns:p14="http://schemas.microsoft.com/office/powerpoint/2010/main" val="15145347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effectLst>
            <a:outerShdw blurRad="50800" dist="38100" dir="2700000" algn="tl" rotWithShape="0">
              <a:prstClr val="black">
                <a:alpha val="40000"/>
              </a:prstClr>
            </a:outerShdw>
          </a:effectLst>
        </p:spPr>
        <p:txBody>
          <a:bodyPr>
            <a:normAutofit/>
          </a:bodyPr>
          <a:lstStyle/>
          <a:p>
            <a:r>
              <a:rPr lang="de-DE" dirty="0" smtClean="0"/>
              <a:t>Prüfungsauffälligkeiten</a:t>
            </a:r>
            <a:endParaRPr lang="de-DE" dirty="0"/>
          </a:p>
        </p:txBody>
      </p:sp>
      <p:sp>
        <p:nvSpPr>
          <p:cNvPr id="3" name="Inhaltsplatzhalter 2"/>
          <p:cNvSpPr>
            <a:spLocks noGrp="1"/>
          </p:cNvSpPr>
          <p:nvPr>
            <p:ph idx="1"/>
          </p:nvPr>
        </p:nvSpPr>
        <p:spPr/>
        <p:txBody>
          <a:bodyPr/>
          <a:lstStyle/>
          <a:p>
            <a:r>
              <a:rPr lang="de-DE" dirty="0" smtClean="0"/>
              <a:t>Stellenplan</a:t>
            </a:r>
          </a:p>
          <a:p>
            <a:r>
              <a:rPr lang="de-DE" dirty="0" smtClean="0"/>
              <a:t>Grundstücksangelegenheiten</a:t>
            </a:r>
          </a:p>
          <a:p>
            <a:r>
              <a:rPr lang="de-DE" dirty="0" smtClean="0"/>
              <a:t>Friedhofsgebühren</a:t>
            </a:r>
          </a:p>
          <a:p>
            <a:r>
              <a:rPr lang="de-DE" dirty="0" smtClean="0"/>
              <a:t>Einheitliche Verfahrensweise Wohnungen</a:t>
            </a:r>
          </a:p>
          <a:p>
            <a:r>
              <a:rPr lang="de-DE" dirty="0" smtClean="0"/>
              <a:t>Inventuren</a:t>
            </a:r>
          </a:p>
          <a:p>
            <a:r>
              <a:rPr lang="de-DE" dirty="0" smtClean="0"/>
              <a:t>Wertberichtigung von Forderungen</a:t>
            </a:r>
          </a:p>
        </p:txBody>
      </p:sp>
      <p:sp>
        <p:nvSpPr>
          <p:cNvPr id="4" name="Foliennummernplatzhalter 3"/>
          <p:cNvSpPr>
            <a:spLocks noGrp="1"/>
          </p:cNvSpPr>
          <p:nvPr>
            <p:ph type="sldNum" sz="quarter" idx="12"/>
          </p:nvPr>
        </p:nvSpPr>
        <p:spPr/>
        <p:txBody>
          <a:bodyPr/>
          <a:lstStyle/>
          <a:p>
            <a:fld id="{84806E5E-75D8-4BA8-8575-63F59A8FA65A}" type="slidenum">
              <a:rPr lang="de-DE" smtClean="0"/>
              <a:t>5</a:t>
            </a:fld>
            <a:endParaRPr lang="de-DE" dirty="0"/>
          </a:p>
        </p:txBody>
      </p:sp>
      <p:sp>
        <p:nvSpPr>
          <p:cNvPr id="5" name="Fußzeilenplatzhalter 4"/>
          <p:cNvSpPr>
            <a:spLocks noGrp="1"/>
          </p:cNvSpPr>
          <p:nvPr>
            <p:ph type="ftr" sz="quarter" idx="11"/>
          </p:nvPr>
        </p:nvSpPr>
        <p:spPr/>
        <p:txBody>
          <a:bodyPr/>
          <a:lstStyle/>
          <a:p>
            <a:pPr algn="l"/>
            <a:r>
              <a:rPr lang="de-DE" dirty="0"/>
              <a:t>Rechnungsprüfungsamt Amt Unterspreewald 	   	       </a:t>
            </a:r>
            <a:r>
              <a:rPr lang="de-DE" dirty="0" smtClean="0"/>
              <a:t>13.12.2022</a:t>
            </a:r>
            <a:endParaRPr lang="de-DE" dirty="0"/>
          </a:p>
        </p:txBody>
      </p:sp>
    </p:spTree>
    <p:extLst>
      <p:ext uri="{BB962C8B-B14F-4D97-AF65-F5344CB8AC3E}">
        <p14:creationId xmlns:p14="http://schemas.microsoft.com/office/powerpoint/2010/main" val="28821682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noFill/>
        </p:spPr>
        <p:txBody>
          <a:bodyPr/>
          <a:lstStyle/>
          <a:p>
            <a:r>
              <a:rPr lang="de-DE" dirty="0" smtClean="0">
                <a:effectLst>
                  <a:outerShdw blurRad="50800" dist="38100" dir="2700000" algn="tl" rotWithShape="0">
                    <a:prstClr val="black">
                      <a:alpha val="40000"/>
                    </a:prstClr>
                  </a:outerShdw>
                </a:effectLst>
              </a:rPr>
              <a:t>Kassenprüfung</a:t>
            </a:r>
            <a:endParaRPr lang="de-DE" dirty="0">
              <a:effectLst>
                <a:outerShdw blurRad="50800" dist="38100" dir="2700000" algn="tl" rotWithShape="0">
                  <a:prstClr val="black">
                    <a:alpha val="40000"/>
                  </a:prstClr>
                </a:outerShdw>
              </a:effectLst>
            </a:endParaRPr>
          </a:p>
        </p:txBody>
      </p:sp>
      <p:sp>
        <p:nvSpPr>
          <p:cNvPr id="3" name="Inhaltsplatzhalter 2"/>
          <p:cNvSpPr>
            <a:spLocks noGrp="1"/>
          </p:cNvSpPr>
          <p:nvPr>
            <p:ph idx="1"/>
          </p:nvPr>
        </p:nvSpPr>
        <p:spPr/>
        <p:txBody>
          <a:bodyPr>
            <a:normAutofit fontScale="92500"/>
          </a:bodyPr>
          <a:lstStyle/>
          <a:p>
            <a:r>
              <a:rPr lang="de-DE" dirty="0" smtClean="0"/>
              <a:t>Es wurde am 15.07.2022 eine unvermutete Kassenprüfung durchgeführt.</a:t>
            </a:r>
          </a:p>
          <a:p>
            <a:r>
              <a:rPr lang="de-DE" dirty="0" smtClean="0"/>
              <a:t>Hierbei wurde u. a. Kassenbestand, Verwahrgelass und Einnahmekassen geprüft.</a:t>
            </a:r>
          </a:p>
          <a:p>
            <a:r>
              <a:rPr lang="de-DE" dirty="0" smtClean="0"/>
              <a:t>Die Beanstandungen wurden mit dem Amtsdirektor, dem Kämmerer und der Kassenverwalterin besprochen.</a:t>
            </a:r>
          </a:p>
          <a:p>
            <a:r>
              <a:rPr lang="de-DE" dirty="0" smtClean="0"/>
              <a:t>Die Kassenprüfung wird jährlich durchgeführt.</a:t>
            </a:r>
            <a:endParaRPr lang="de-DE" dirty="0"/>
          </a:p>
        </p:txBody>
      </p:sp>
      <p:sp>
        <p:nvSpPr>
          <p:cNvPr id="4" name="Foliennummernplatzhalter 3"/>
          <p:cNvSpPr>
            <a:spLocks noGrp="1"/>
          </p:cNvSpPr>
          <p:nvPr>
            <p:ph type="sldNum" sz="quarter" idx="12"/>
          </p:nvPr>
        </p:nvSpPr>
        <p:spPr/>
        <p:txBody>
          <a:bodyPr/>
          <a:lstStyle/>
          <a:p>
            <a:fld id="{84806E5E-75D8-4BA8-8575-63F59A8FA65A}" type="slidenum">
              <a:rPr lang="de-DE" smtClean="0"/>
              <a:t>6</a:t>
            </a:fld>
            <a:endParaRPr lang="de-DE" dirty="0"/>
          </a:p>
        </p:txBody>
      </p:sp>
      <p:sp>
        <p:nvSpPr>
          <p:cNvPr id="5" name="Fußzeilenplatzhalter 4"/>
          <p:cNvSpPr>
            <a:spLocks noGrp="1"/>
          </p:cNvSpPr>
          <p:nvPr>
            <p:ph type="ftr" sz="quarter" idx="11"/>
          </p:nvPr>
        </p:nvSpPr>
        <p:spPr/>
        <p:txBody>
          <a:bodyPr/>
          <a:lstStyle/>
          <a:p>
            <a:pPr algn="l"/>
            <a:r>
              <a:rPr lang="de-DE" dirty="0"/>
              <a:t>Rechnungsprüfungsamt Amt Unterspreewald 	   	       </a:t>
            </a:r>
            <a:r>
              <a:rPr lang="de-DE" dirty="0" smtClean="0"/>
              <a:t>13.12.2022</a:t>
            </a:r>
            <a:endParaRPr lang="de-DE" dirty="0"/>
          </a:p>
        </p:txBody>
      </p:sp>
    </p:spTree>
    <p:extLst>
      <p:ext uri="{BB962C8B-B14F-4D97-AF65-F5344CB8AC3E}">
        <p14:creationId xmlns:p14="http://schemas.microsoft.com/office/powerpoint/2010/main" val="23775321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effectLst>
            <a:outerShdw blurRad="50800" dist="38100" dir="2700000" algn="tl" rotWithShape="0">
              <a:prstClr val="black">
                <a:alpha val="40000"/>
              </a:prstClr>
            </a:outerShdw>
          </a:effectLst>
        </p:spPr>
        <p:txBody>
          <a:bodyPr>
            <a:normAutofit fontScale="90000"/>
          </a:bodyPr>
          <a:lstStyle/>
          <a:p>
            <a:r>
              <a:rPr lang="de-DE" dirty="0" smtClean="0"/>
              <a:t>Änderung der Gesetzeslage</a:t>
            </a:r>
            <a:endParaRPr lang="de-DE" dirty="0"/>
          </a:p>
        </p:txBody>
      </p:sp>
      <p:sp>
        <p:nvSpPr>
          <p:cNvPr id="3" name="Inhaltsplatzhalter 2"/>
          <p:cNvSpPr>
            <a:spLocks noGrp="1"/>
          </p:cNvSpPr>
          <p:nvPr>
            <p:ph idx="1"/>
          </p:nvPr>
        </p:nvSpPr>
        <p:spPr/>
        <p:txBody>
          <a:bodyPr/>
          <a:lstStyle/>
          <a:p>
            <a:pPr marL="68580" indent="0">
              <a:buNone/>
            </a:pPr>
            <a:r>
              <a:rPr lang="de-DE" dirty="0" smtClean="0"/>
              <a:t>Zum 01.12.2024 treten Änderungen in § 67 </a:t>
            </a:r>
            <a:r>
              <a:rPr lang="de-DE" dirty="0" err="1" smtClean="0"/>
              <a:t>BbgKVerf</a:t>
            </a:r>
            <a:r>
              <a:rPr lang="de-DE" dirty="0" smtClean="0"/>
              <a:t> „Erlass der Haushaltssatzung“ gemäß Artikel 4 Absatz 2 des Gesetzes vom 18.12.2020 (GVBI. I Nr. 38) in Kraft.</a:t>
            </a:r>
          </a:p>
          <a:p>
            <a:pPr marL="68580" indent="0">
              <a:buNone/>
            </a:pPr>
            <a:endParaRPr lang="de-DE" dirty="0" smtClean="0"/>
          </a:p>
        </p:txBody>
      </p:sp>
      <p:sp>
        <p:nvSpPr>
          <p:cNvPr id="4" name="Foliennummernplatzhalter 3"/>
          <p:cNvSpPr>
            <a:spLocks noGrp="1"/>
          </p:cNvSpPr>
          <p:nvPr>
            <p:ph type="sldNum" sz="quarter" idx="12"/>
          </p:nvPr>
        </p:nvSpPr>
        <p:spPr/>
        <p:txBody>
          <a:bodyPr/>
          <a:lstStyle/>
          <a:p>
            <a:fld id="{84806E5E-75D8-4BA8-8575-63F59A8FA65A}" type="slidenum">
              <a:rPr lang="de-DE" smtClean="0"/>
              <a:t>7</a:t>
            </a:fld>
            <a:endParaRPr lang="de-DE" dirty="0"/>
          </a:p>
        </p:txBody>
      </p:sp>
      <p:sp>
        <p:nvSpPr>
          <p:cNvPr id="5" name="Fußzeilenplatzhalter 4"/>
          <p:cNvSpPr>
            <a:spLocks noGrp="1"/>
          </p:cNvSpPr>
          <p:nvPr>
            <p:ph type="ftr" sz="quarter" idx="11"/>
          </p:nvPr>
        </p:nvSpPr>
        <p:spPr/>
        <p:txBody>
          <a:bodyPr/>
          <a:lstStyle/>
          <a:p>
            <a:pPr algn="l"/>
            <a:r>
              <a:rPr lang="de-DE" dirty="0"/>
              <a:t>Rechnungsprüfungsamt Amt Unterspreewald 	   	       </a:t>
            </a:r>
            <a:r>
              <a:rPr lang="de-DE" dirty="0" smtClean="0"/>
              <a:t>13.12.2022</a:t>
            </a:r>
            <a:endParaRPr lang="de-DE" dirty="0"/>
          </a:p>
        </p:txBody>
      </p:sp>
    </p:spTree>
    <p:extLst>
      <p:ext uri="{BB962C8B-B14F-4D97-AF65-F5344CB8AC3E}">
        <p14:creationId xmlns:p14="http://schemas.microsoft.com/office/powerpoint/2010/main" val="36599672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effectLst>
            <a:outerShdw blurRad="50800" dist="38100" dir="2700000" algn="tl" rotWithShape="0">
              <a:prstClr val="black">
                <a:alpha val="40000"/>
              </a:prstClr>
            </a:outerShdw>
          </a:effectLst>
        </p:spPr>
        <p:txBody>
          <a:bodyPr>
            <a:normAutofit fontScale="90000"/>
          </a:bodyPr>
          <a:lstStyle/>
          <a:p>
            <a:r>
              <a:rPr lang="de-DE" dirty="0" smtClean="0"/>
              <a:t>Änderung der Gesetzeslage</a:t>
            </a:r>
            <a:endParaRPr lang="de-DE" dirty="0"/>
          </a:p>
        </p:txBody>
      </p:sp>
      <p:sp>
        <p:nvSpPr>
          <p:cNvPr id="3" name="Inhaltsplatzhalter 2"/>
          <p:cNvSpPr>
            <a:spLocks noGrp="1"/>
          </p:cNvSpPr>
          <p:nvPr>
            <p:ph idx="1"/>
          </p:nvPr>
        </p:nvSpPr>
        <p:spPr/>
        <p:txBody>
          <a:bodyPr>
            <a:normAutofit fontScale="70000" lnSpcReduction="20000"/>
          </a:bodyPr>
          <a:lstStyle/>
          <a:p>
            <a:pPr marL="68580" indent="0">
              <a:buNone/>
            </a:pPr>
            <a:r>
              <a:rPr lang="de-DE" dirty="0" smtClean="0"/>
              <a:t>[…] 2. Dem § 67 wird folgender Absatz 6 angefügt:</a:t>
            </a:r>
          </a:p>
          <a:p>
            <a:pPr marL="68580" indent="0">
              <a:buNone/>
            </a:pPr>
            <a:endParaRPr lang="de-DE" sz="1300" dirty="0" smtClean="0"/>
          </a:p>
          <a:p>
            <a:pPr marL="68580" indent="0" algn="just">
              <a:buNone/>
            </a:pPr>
            <a:r>
              <a:rPr lang="de-DE" dirty="0" smtClean="0"/>
              <a:t>„(6) Die Kommunalaufsichtsbehörde hat beginnend mit der Haushaltssatzung für das Haushaltsjahr 2025 die Genehmigung gemäß § 63 Abs. 5, § 73 Abs. 4 und § 74 Abs. 2  bis zur Beschlussfassung der Gemeindevertretung über den Jahresabschluss für das vorvorvergangene Haushaltsjahr sowie der Aufstellung des Jahresabschlusses für das vorvergangene Haushaltsjahr zurückzustellen. Der aufgestellte Entwurf des Jahresabschlusses für das vorvergangene Haushaltsjahr ist dem Rechnungsprüfungsamt sowie der Kommunalaufsichtsbehörde vorzulegen. Enthält die Haushaltssatzung keine genehmigungspflichtigen Teile, darf sie abweichend von Absatz 5 erst öffentlich bekannt gemacht werden, wenn die Voraussetzungen gemäß Satz 1 und 2 erfüllt sind.“[…] Auszug aus GVBI. I Nr. 38 vom 18.12.2020</a:t>
            </a:r>
          </a:p>
        </p:txBody>
      </p:sp>
      <p:sp>
        <p:nvSpPr>
          <p:cNvPr id="4" name="Foliennummernplatzhalter 3"/>
          <p:cNvSpPr>
            <a:spLocks noGrp="1"/>
          </p:cNvSpPr>
          <p:nvPr>
            <p:ph type="sldNum" sz="quarter" idx="12"/>
          </p:nvPr>
        </p:nvSpPr>
        <p:spPr/>
        <p:txBody>
          <a:bodyPr/>
          <a:lstStyle/>
          <a:p>
            <a:fld id="{84806E5E-75D8-4BA8-8575-63F59A8FA65A}" type="slidenum">
              <a:rPr lang="de-DE" smtClean="0"/>
              <a:t>8</a:t>
            </a:fld>
            <a:endParaRPr lang="de-DE" dirty="0"/>
          </a:p>
        </p:txBody>
      </p:sp>
      <p:sp>
        <p:nvSpPr>
          <p:cNvPr id="5" name="Fußzeilenplatzhalter 4"/>
          <p:cNvSpPr>
            <a:spLocks noGrp="1"/>
          </p:cNvSpPr>
          <p:nvPr>
            <p:ph type="ftr" sz="quarter" idx="11"/>
          </p:nvPr>
        </p:nvSpPr>
        <p:spPr/>
        <p:txBody>
          <a:bodyPr/>
          <a:lstStyle/>
          <a:p>
            <a:pPr algn="l"/>
            <a:r>
              <a:rPr lang="de-DE" dirty="0"/>
              <a:t>Rechnungsprüfungsamt Amt Unterspreewald 	   	       </a:t>
            </a:r>
            <a:r>
              <a:rPr lang="de-DE" dirty="0" smtClean="0"/>
              <a:t>13.12.2022</a:t>
            </a:r>
            <a:endParaRPr lang="de-DE" dirty="0"/>
          </a:p>
        </p:txBody>
      </p:sp>
    </p:spTree>
    <p:extLst>
      <p:ext uri="{BB962C8B-B14F-4D97-AF65-F5344CB8AC3E}">
        <p14:creationId xmlns:p14="http://schemas.microsoft.com/office/powerpoint/2010/main" val="8199553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a:t>Stand der geprüften Jahresabschlüsse</a:t>
            </a:r>
          </a:p>
        </p:txBody>
      </p:sp>
      <p:graphicFrame>
        <p:nvGraphicFramePr>
          <p:cNvPr id="9" name="Inhaltsplatzhalter 8"/>
          <p:cNvGraphicFramePr>
            <a:graphicFrameLocks noGrp="1"/>
          </p:cNvGraphicFramePr>
          <p:nvPr>
            <p:ph idx="1"/>
            <p:extLst>
              <p:ext uri="{D42A27DB-BD31-4B8C-83A1-F6EECF244321}">
                <p14:modId xmlns:p14="http://schemas.microsoft.com/office/powerpoint/2010/main" val="3118265238"/>
              </p:ext>
            </p:extLst>
          </p:nvPr>
        </p:nvGraphicFramePr>
        <p:xfrm>
          <a:off x="899592" y="2296889"/>
          <a:ext cx="6777037" cy="3508375"/>
        </p:xfrm>
        <a:graphic>
          <a:graphicData uri="http://schemas.openxmlformats.org/drawingml/2006/chart">
            <c:chart xmlns:c="http://schemas.openxmlformats.org/drawingml/2006/chart" xmlns:r="http://schemas.openxmlformats.org/officeDocument/2006/relationships" r:id="rId2"/>
          </a:graphicData>
        </a:graphic>
      </p:graphicFrame>
      <p:sp>
        <p:nvSpPr>
          <p:cNvPr id="4" name="Foliennummernplatzhalter 3"/>
          <p:cNvSpPr>
            <a:spLocks noGrp="1"/>
          </p:cNvSpPr>
          <p:nvPr>
            <p:ph type="sldNum" sz="quarter" idx="12"/>
          </p:nvPr>
        </p:nvSpPr>
        <p:spPr/>
        <p:txBody>
          <a:bodyPr/>
          <a:lstStyle/>
          <a:p>
            <a:fld id="{84806E5E-75D8-4BA8-8575-63F59A8FA65A}" type="slidenum">
              <a:rPr lang="de-DE" smtClean="0"/>
              <a:t>9</a:t>
            </a:fld>
            <a:endParaRPr lang="de-DE" dirty="0"/>
          </a:p>
        </p:txBody>
      </p:sp>
      <p:sp>
        <p:nvSpPr>
          <p:cNvPr id="6" name="Datumsplatzhalter 5"/>
          <p:cNvSpPr>
            <a:spLocks noGrp="1"/>
          </p:cNvSpPr>
          <p:nvPr>
            <p:ph type="dt" sz="half" idx="10"/>
          </p:nvPr>
        </p:nvSpPr>
        <p:spPr/>
        <p:txBody>
          <a:bodyPr/>
          <a:lstStyle/>
          <a:p>
            <a:pPr algn="l"/>
            <a:endParaRPr lang="de-DE" dirty="0"/>
          </a:p>
        </p:txBody>
      </p:sp>
      <p:sp>
        <p:nvSpPr>
          <p:cNvPr id="7" name="Fußzeilenplatzhalter 4"/>
          <p:cNvSpPr txBox="1">
            <a:spLocks/>
          </p:cNvSpPr>
          <p:nvPr/>
        </p:nvSpPr>
        <p:spPr>
          <a:xfrm>
            <a:off x="1043608" y="5805264"/>
            <a:ext cx="7100110" cy="365125"/>
          </a:xfrm>
          <a:prstGeom prst="rect">
            <a:avLst/>
          </a:prstGeom>
        </p:spPr>
        <p:txBody>
          <a:bodyPr vert="horz" lIns="91440" tIns="45720" rIns="91440" bIns="45720" rtlCol="0" anchor="ctr"/>
          <a:lstStyle>
            <a:defPPr>
              <a:defRPr lang="de-DE"/>
            </a:defPPr>
            <a:lvl1pPr marL="0" algn="ctr" defTabSz="914400" rtl="0" eaLnBrk="1" latinLnBrk="0" hangingPunct="1">
              <a:defRPr sz="140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de-DE" dirty="0" smtClean="0"/>
              <a:t>Rechnungsprüfungsamt Amt Unterspreewald 	   	       13.12.2022</a:t>
            </a:r>
            <a:endParaRPr lang="de-DE" dirty="0"/>
          </a:p>
        </p:txBody>
      </p:sp>
    </p:spTree>
    <p:extLst>
      <p:ext uri="{BB962C8B-B14F-4D97-AF65-F5344CB8AC3E}">
        <p14:creationId xmlns:p14="http://schemas.microsoft.com/office/powerpoint/2010/main" val="82146369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Benutzerdefiniert 1">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FFFF00"/>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Präsentation Corona 12.05.2020.pptx" id="{DCF497C4-27C6-43FC-8460-49F5D60210D5}" vid="{3A003042-A19E-414E-91DD-B4CB9142F68A}"/>
    </a:ext>
  </a:ext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Vorlage Präsentationen AU – Format PP</Template>
  <TotalTime>0</TotalTime>
  <Words>584</Words>
  <Application>Microsoft Office PowerPoint</Application>
  <PresentationFormat>Bildschirmpräsentation (4:3)</PresentationFormat>
  <Paragraphs>95</Paragraphs>
  <Slides>13</Slides>
  <Notes>0</Notes>
  <HiddenSlides>0</HiddenSlides>
  <MMClips>0</MMClips>
  <ScaleCrop>false</ScaleCrop>
  <HeadingPairs>
    <vt:vector size="8" baseType="variant">
      <vt:variant>
        <vt:lpstr>Verwendete Schriftarten</vt:lpstr>
      </vt:variant>
      <vt:variant>
        <vt:i4>3</vt:i4>
      </vt:variant>
      <vt:variant>
        <vt:lpstr>Design</vt:lpstr>
      </vt:variant>
      <vt:variant>
        <vt:i4>1</vt:i4>
      </vt:variant>
      <vt:variant>
        <vt:lpstr>Eingebettete OLE-Server</vt:lpstr>
      </vt:variant>
      <vt:variant>
        <vt:i4>1</vt:i4>
      </vt:variant>
      <vt:variant>
        <vt:lpstr>Folientitel</vt:lpstr>
      </vt:variant>
      <vt:variant>
        <vt:i4>13</vt:i4>
      </vt:variant>
    </vt:vector>
  </HeadingPairs>
  <TitlesOfParts>
    <vt:vector size="18" baseType="lpstr">
      <vt:lpstr>Calibri</vt:lpstr>
      <vt:lpstr>Century Gothic</vt:lpstr>
      <vt:lpstr>Wingdings 2</vt:lpstr>
      <vt:lpstr>Austin</vt:lpstr>
      <vt:lpstr>Arbeitsblatt</vt:lpstr>
      <vt:lpstr>Bericht  RPA 2022</vt:lpstr>
      <vt:lpstr>Bericht RPA 2022</vt:lpstr>
      <vt:lpstr>Herausforderungen in der Verwaltung</vt:lpstr>
      <vt:lpstr>Prüfungsablauf</vt:lpstr>
      <vt:lpstr>Prüfungsauffälligkeiten</vt:lpstr>
      <vt:lpstr>Kassenprüfung</vt:lpstr>
      <vt:lpstr>Änderung der Gesetzeslage</vt:lpstr>
      <vt:lpstr>Änderung der Gesetzeslage</vt:lpstr>
      <vt:lpstr>Stand der geprüften Jahresabschlüsse</vt:lpstr>
      <vt:lpstr>Stand der geprüften Jahresabschlüsse</vt:lpstr>
      <vt:lpstr>Ausblick für 2023</vt:lpstr>
      <vt:lpstr>Ausblick für 2024</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Bericht  RPA 2021</dc:title>
  <dc:creator>Schieber, Steffen</dc:creator>
  <cp:lastModifiedBy>Schebitz, Marina</cp:lastModifiedBy>
  <cp:revision>80</cp:revision>
  <cp:lastPrinted>2022-10-18T11:58:22Z</cp:lastPrinted>
  <dcterms:created xsi:type="dcterms:W3CDTF">2021-09-15T08:52:38Z</dcterms:created>
  <dcterms:modified xsi:type="dcterms:W3CDTF">2023-03-08T12:06:03Z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ocID">
    <vt:lpwstr>{944ad665-a4f3-4f78-ab9f-a690810e0d10}</vt:lpwstr>
  </property>
  <property fmtid="{D5CDD505-2E9C-101B-9397-08002B2CF9AE}" pid="3" name="ReadOnly">
    <vt:lpwstr>False</vt:lpwstr>
  </property>
  <property fmtid="{D5CDD505-2E9C-101B-9397-08002B2CF9AE}" pid="4" name="DocTitle">
    <vt:lpwstr>Mist</vt:lpwstr>
  </property>
  <property fmtid="{D5CDD505-2E9C-101B-9397-08002B2CF9AE}" pid="5" name="DocClosed">
    <vt:lpwstr>False</vt:lpwstr>
  </property>
  <property fmtid="{D5CDD505-2E9C-101B-9397-08002B2CF9AE}" pid="6" name="DocFullpathString">
    <vt:lpwstr>Amt Unterspreewald|Intranet|Sitzungsdienst|Sitzungsniederschriften|14 Amt Unterspreewald|2022|20221213 Amtsausschusssitzung|20221213 Anlage Bericht RPA 2022 AA</vt:lpwstr>
  </property>
</Properties>
</file>